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drawings/drawing17.xml" ContentType="application/vnd.openxmlformats-officedocument.drawingml.chartshape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Default Extension="jpeg" ContentType="image/jpeg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notesSlides/notesSlide22.xml" ContentType="application/vnd.openxmlformats-officedocument.presentationml.notesSlide+xml"/>
  <Override PartName="/ppt/drawings/drawing16.xml" ContentType="application/vnd.openxmlformats-officedocument.drawingml.chartshap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notesSlides/notesSlide9.xml" ContentType="application/vnd.openxmlformats-officedocument.presentationml.notesSlide+xml"/>
  <Override PartName="/ppt/drawings/drawing9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rawings/drawing1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9" r:id="rId1"/>
  </p:sldMasterIdLst>
  <p:notesMasterIdLst>
    <p:notesMasterId r:id="rId31"/>
  </p:notesMasterIdLst>
  <p:handoutMasterIdLst>
    <p:handoutMasterId r:id="rId32"/>
  </p:handoutMasterIdLst>
  <p:sldIdLst>
    <p:sldId id="263" r:id="rId2"/>
    <p:sldId id="348" r:id="rId3"/>
    <p:sldId id="298" r:id="rId4"/>
    <p:sldId id="261" r:id="rId5"/>
    <p:sldId id="304" r:id="rId6"/>
    <p:sldId id="305" r:id="rId7"/>
    <p:sldId id="339" r:id="rId8"/>
    <p:sldId id="331" r:id="rId9"/>
    <p:sldId id="330" r:id="rId10"/>
    <p:sldId id="340" r:id="rId11"/>
    <p:sldId id="341" r:id="rId12"/>
    <p:sldId id="333" r:id="rId13"/>
    <p:sldId id="334" r:id="rId14"/>
    <p:sldId id="335" r:id="rId15"/>
    <p:sldId id="332" r:id="rId16"/>
    <p:sldId id="336" r:id="rId17"/>
    <p:sldId id="337" r:id="rId18"/>
    <p:sldId id="338" r:id="rId19"/>
    <p:sldId id="349" r:id="rId20"/>
    <p:sldId id="317" r:id="rId21"/>
    <p:sldId id="257" r:id="rId22"/>
    <p:sldId id="319" r:id="rId23"/>
    <p:sldId id="342" r:id="rId24"/>
    <p:sldId id="343" r:id="rId25"/>
    <p:sldId id="344" r:id="rId26"/>
    <p:sldId id="345" r:id="rId27"/>
    <p:sldId id="346" r:id="rId28"/>
    <p:sldId id="347" r:id="rId29"/>
    <p:sldId id="350" r:id="rId3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6D0"/>
    <a:srgbClr val="FFFF66"/>
    <a:srgbClr val="0AB61E"/>
    <a:srgbClr val="9F98F6"/>
    <a:srgbClr val="71F781"/>
    <a:srgbClr val="95F9A1"/>
    <a:srgbClr val="93FBBD"/>
    <a:srgbClr val="B8FB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99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Office_Excel26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32403225668608054"/>
          <c:w val="0.87715517241380536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D6ECFF">
                <a:lumMod val="90000"/>
              </a:srgbClr>
            </a:solidFill>
          </c:spPr>
          <c:dPt>
            <c:idx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5.1932086614173256E-2"/>
                  <c:y val="-3.2603990061536338E-2"/>
                </c:manualLayout>
              </c:layout>
              <c:showVal val="1"/>
            </c:dLbl>
            <c:dLbl>
              <c:idx val="1"/>
              <c:layout>
                <c:manualLayout>
                  <c:x val="2.5986111111111251E-2"/>
                  <c:y val="-3.911656017928368E-2"/>
                </c:manualLayout>
              </c:layout>
              <c:showVal val="1"/>
            </c:dLbl>
            <c:dLbl>
              <c:idx val="2"/>
              <c:layout>
                <c:manualLayout>
                  <c:x val="2.4667760279965149E-2"/>
                  <c:y val="-4.3132142146179067E-2"/>
                </c:manualLayout>
              </c:layout>
              <c:showVal val="1"/>
            </c:dLbl>
            <c:dLbl>
              <c:idx val="3"/>
              <c:layout>
                <c:manualLayout>
                  <c:x val="1.5666010498687759E-2"/>
                  <c:y val="-2.6747412497312873E-2"/>
                </c:manualLayout>
              </c:layout>
              <c:showVal val="1"/>
            </c:dLbl>
            <c:spPr>
              <a:noFill/>
              <a:ln w="38218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Sheet1!$A$2:$C$2</c:f>
              <c:numCache>
                <c:formatCode>#,##0.00</c:formatCode>
                <c:ptCount val="3"/>
                <c:pt idx="0">
                  <c:v>373785.8</c:v>
                </c:pt>
                <c:pt idx="1">
                  <c:v>434743.5</c:v>
                </c:pt>
                <c:pt idx="2">
                  <c:v>423094.7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096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096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123"/>
        <c:shape val="box"/>
        <c:axId val="110826624"/>
        <c:axId val="110828160"/>
        <c:axId val="0"/>
      </c:bar3DChart>
      <c:catAx>
        <c:axId val="110826624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0828160"/>
        <c:crosses val="autoZero"/>
        <c:auto val="1"/>
        <c:lblAlgn val="ctr"/>
        <c:lblOffset val="100"/>
        <c:tickLblSkip val="1"/>
        <c:tickMarkSkip val="3"/>
      </c:catAx>
      <c:valAx>
        <c:axId val="110828160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082662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47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8043197725284375E-2"/>
                  <c:y val="-3.8218019931443942E-2"/>
                </c:manualLayout>
              </c:layout>
              <c:showVal val="1"/>
            </c:dLbl>
            <c:dLbl>
              <c:idx val="1"/>
              <c:layout>
                <c:manualLayout>
                  <c:x val="4.6819444444444469E-2"/>
                  <c:y val="-3.7245215287915294E-2"/>
                </c:manualLayout>
              </c:layout>
              <c:showVal val="1"/>
            </c:dLbl>
            <c:dLbl>
              <c:idx val="2"/>
              <c:layout>
                <c:manualLayout>
                  <c:x val="4.2723315835520588E-2"/>
                  <c:y val="-4.3132289496170595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28E-2"/>
                </c:manualLayout>
              </c:layout>
              <c:showVal val="1"/>
            </c:dLbl>
            <c:spPr>
              <a:noFill/>
              <a:ln w="38227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6814.7</c:v>
                </c:pt>
                <c:pt idx="1">
                  <c:v>6210.9</c:v>
                </c:pt>
                <c:pt idx="2">
                  <c:v>6421.4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1741952"/>
        <c:axId val="111760128"/>
        <c:axId val="0"/>
      </c:bar3DChart>
      <c:catAx>
        <c:axId val="111741952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760128"/>
        <c:crosses val="autoZero"/>
        <c:auto val="1"/>
        <c:lblAlgn val="ctr"/>
        <c:lblOffset val="100"/>
        <c:tickLblSkip val="1"/>
        <c:tickMarkSkip val="3"/>
      </c:catAx>
      <c:valAx>
        <c:axId val="111760128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74195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414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9154308836395474E-2"/>
                  <c:y val="-4.9446089279654507E-2"/>
                </c:manualLayout>
              </c:layout>
              <c:showVal val="1"/>
            </c:dLbl>
            <c:dLbl>
              <c:idx val="1"/>
              <c:layout>
                <c:manualLayout>
                  <c:x val="3.5708333333333335E-2"/>
                  <c:y val="-5.5958664201599562E-2"/>
                </c:manualLayout>
              </c:layout>
              <c:showVal val="1"/>
            </c:dLbl>
            <c:dLbl>
              <c:idx val="2"/>
              <c:layout>
                <c:manualLayout>
                  <c:x val="3.3001093613298345E-2"/>
                  <c:y val="-4.687497927890745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18E-2"/>
                </c:manualLayout>
              </c:layout>
              <c:showVal val="1"/>
            </c:dLbl>
            <c:spPr>
              <a:noFill/>
              <a:ln w="38227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1702</c:v>
                </c:pt>
                <c:pt idx="1">
                  <c:v>1591.5</c:v>
                </c:pt>
                <c:pt idx="2">
                  <c:v>1641.1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1881216"/>
        <c:axId val="111911680"/>
        <c:axId val="0"/>
      </c:bar3DChart>
      <c:catAx>
        <c:axId val="111881216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911680"/>
        <c:crosses val="autoZero"/>
        <c:auto val="1"/>
        <c:lblAlgn val="ctr"/>
        <c:lblOffset val="100"/>
        <c:tickLblSkip val="1"/>
        <c:tickMarkSkip val="3"/>
      </c:catAx>
      <c:valAx>
        <c:axId val="111911680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8812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82454068241473"/>
          <c:y val="0.21362286034919295"/>
          <c:w val="0.87715517241380492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9154308836395474E-2"/>
                  <c:y val="-4.9446089279654507E-2"/>
                </c:manualLayout>
              </c:layout>
              <c:showVal val="1"/>
            </c:dLbl>
            <c:dLbl>
              <c:idx val="1"/>
              <c:layout>
                <c:manualLayout>
                  <c:x val="3.9875000000000077E-2"/>
                  <c:y val="-3.5373870396546832E-2"/>
                </c:manualLayout>
              </c:layout>
              <c:showVal val="1"/>
            </c:dLbl>
            <c:dLbl>
              <c:idx val="2"/>
              <c:layout>
                <c:manualLayout>
                  <c:x val="3.3001093613298345E-2"/>
                  <c:y val="-4.687497927890745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35E-2"/>
                </c:manualLayout>
              </c:layout>
              <c:showVal val="1"/>
            </c:dLbl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3924.6</c:v>
                </c:pt>
                <c:pt idx="1">
                  <c:v>5021.4000000000005</c:v>
                </c:pt>
                <c:pt idx="2">
                  <c:v>5373.6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2040960"/>
        <c:axId val="112071424"/>
        <c:axId val="0"/>
      </c:bar3DChart>
      <c:catAx>
        <c:axId val="112040960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2071424"/>
        <c:crosses val="autoZero"/>
        <c:auto val="1"/>
        <c:lblAlgn val="ctr"/>
        <c:lblOffset val="100"/>
        <c:tickLblSkip val="1"/>
        <c:tickMarkSkip val="3"/>
      </c:catAx>
      <c:valAx>
        <c:axId val="112071424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204096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536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6654308836395456E-2"/>
                  <c:y val="-2.8861295474601836E-2"/>
                </c:manualLayout>
              </c:layout>
              <c:showVal val="1"/>
            </c:dLbl>
            <c:dLbl>
              <c:idx val="1"/>
              <c:layout>
                <c:manualLayout>
                  <c:x val="3.9875000000000091E-2"/>
                  <c:y val="-3.5373870396546839E-2"/>
                </c:manualLayout>
              </c:layout>
              <c:showVal val="1"/>
            </c:dLbl>
            <c:dLbl>
              <c:idx val="2"/>
              <c:layout>
                <c:manualLayout>
                  <c:x val="6.4945538057742794E-2"/>
                  <c:y val="-2.0676150799749451E-2"/>
                </c:manualLayout>
              </c:layout>
              <c:showVal val="1"/>
            </c:dLbl>
            <c:dLbl>
              <c:idx val="3"/>
              <c:layout>
                <c:manualLayout>
                  <c:x val="1.5665901137357961E-2"/>
                  <c:y val="-2.6747412497312845E-2"/>
                </c:manualLayout>
              </c:layout>
              <c:showVal val="1"/>
            </c:dLbl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370.5</c:v>
                </c:pt>
                <c:pt idx="1">
                  <c:v>380</c:v>
                </c:pt>
                <c:pt idx="2">
                  <c:v>387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2098304"/>
        <c:axId val="116220672"/>
        <c:axId val="0"/>
      </c:bar3DChart>
      <c:catAx>
        <c:axId val="112098304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220672"/>
        <c:crosses val="autoZero"/>
        <c:auto val="1"/>
        <c:lblAlgn val="ctr"/>
        <c:lblOffset val="100"/>
        <c:tickLblSkip val="1"/>
        <c:tickMarkSkip val="3"/>
      </c:catAx>
      <c:valAx>
        <c:axId val="116220672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20983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414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3598753280839897E-2"/>
                  <c:y val="-3.6346675040075535E-2"/>
                </c:manualLayout>
              </c:layout>
              <c:showVal val="1"/>
            </c:dLbl>
            <c:dLbl>
              <c:idx val="1"/>
              <c:layout>
                <c:manualLayout>
                  <c:x val="3.154166666666669E-2"/>
                  <c:y val="-3.7245215287915294E-2"/>
                </c:manualLayout>
              </c:layout>
              <c:showVal val="1"/>
            </c:dLbl>
            <c:dLbl>
              <c:idx val="2"/>
              <c:layout>
                <c:manualLayout>
                  <c:x val="9.5501093613298407E-2"/>
                  <c:y val="-3.3775565039328451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18E-2"/>
                </c:manualLayout>
              </c:layout>
              <c:showVal val="1"/>
            </c:dLbl>
            <c:spPr>
              <a:noFill/>
              <a:ln w="38227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8659.2000000000007</c:v>
                </c:pt>
                <c:pt idx="1">
                  <c:v>9322.1</c:v>
                </c:pt>
                <c:pt idx="2">
                  <c:v>9407.1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7672960"/>
        <c:axId val="117687040"/>
        <c:axId val="0"/>
      </c:bar3DChart>
      <c:catAx>
        <c:axId val="117672960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687040"/>
        <c:crosses val="autoZero"/>
        <c:auto val="1"/>
        <c:lblAlgn val="ctr"/>
        <c:lblOffset val="100"/>
        <c:tickLblSkip val="1"/>
        <c:tickMarkSkip val="3"/>
      </c:catAx>
      <c:valAx>
        <c:axId val="117687040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67296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47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0987532808398992E-3"/>
                  <c:y val="-3.8218019931443942E-2"/>
                </c:manualLayout>
              </c:layout>
              <c:showVal val="1"/>
            </c:dLbl>
            <c:dLbl>
              <c:idx val="1"/>
              <c:layout>
                <c:manualLayout>
                  <c:x val="3.9875000000000063E-2"/>
                  <c:y val="-3.5373870396546832E-2"/>
                </c:manualLayout>
              </c:layout>
              <c:showVal val="1"/>
            </c:dLbl>
            <c:dLbl>
              <c:idx val="2"/>
              <c:layout>
                <c:manualLayout>
                  <c:x val="3.3001093613298345E-2"/>
                  <c:y val="-4.687497927890745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28E-2"/>
                </c:manualLayout>
              </c:layout>
              <c:showVal val="1"/>
            </c:dLbl>
            <c:spPr>
              <a:noFill/>
              <a:ln w="38227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3401.7</c:v>
                </c:pt>
                <c:pt idx="1">
                  <c:v>292.3</c:v>
                </c:pt>
                <c:pt idx="2">
                  <c:v>293.10000000000002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7713920"/>
        <c:axId val="117728000"/>
        <c:axId val="0"/>
      </c:bar3DChart>
      <c:catAx>
        <c:axId val="117713920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728000"/>
        <c:crosses val="autoZero"/>
        <c:auto val="1"/>
        <c:lblAlgn val="ctr"/>
        <c:lblOffset val="100"/>
        <c:tickLblSkip val="1"/>
        <c:tickMarkSkip val="3"/>
      </c:catAx>
      <c:valAx>
        <c:axId val="117728000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71392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47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8320975503062128E-2"/>
                  <c:y val="-4.0089364822812397E-2"/>
                </c:manualLayout>
              </c:layout>
              <c:showVal val="1"/>
            </c:dLbl>
            <c:dLbl>
              <c:idx val="1"/>
              <c:layout>
                <c:manualLayout>
                  <c:x val="3.9875000000000063E-2"/>
                  <c:y val="-3.5373870396546832E-2"/>
                </c:manualLayout>
              </c:layout>
              <c:showVal val="1"/>
            </c:dLbl>
            <c:dLbl>
              <c:idx val="2"/>
              <c:layout>
                <c:manualLayout>
                  <c:x val="3.3001093613298345E-2"/>
                  <c:y val="-4.687497927890745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28E-2"/>
                </c:manualLayout>
              </c:layout>
              <c:showVal val="1"/>
            </c:dLbl>
            <c:spPr>
              <a:noFill/>
              <a:ln w="38227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540.9</c:v>
                </c:pt>
                <c:pt idx="1">
                  <c:v>520</c:v>
                </c:pt>
                <c:pt idx="2">
                  <c:v>525.6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7853184"/>
        <c:axId val="117879552"/>
        <c:axId val="0"/>
      </c:bar3DChart>
      <c:catAx>
        <c:axId val="117853184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879552"/>
        <c:crosses val="autoZero"/>
        <c:auto val="1"/>
        <c:lblAlgn val="ctr"/>
        <c:lblOffset val="100"/>
        <c:tickLblSkip val="1"/>
        <c:tickMarkSkip val="3"/>
      </c:catAx>
      <c:valAx>
        <c:axId val="117879552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85318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536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0543197725284317E-2"/>
                  <c:y val="-2.8861295474601829E-2"/>
                </c:manualLayout>
              </c:layout>
              <c:showVal val="1"/>
            </c:dLbl>
            <c:dLbl>
              <c:idx val="1"/>
              <c:layout>
                <c:manualLayout>
                  <c:x val="3.9875000000000091E-2"/>
                  <c:y val="-3.5373870396546832E-2"/>
                </c:manualLayout>
              </c:layout>
              <c:showVal val="1"/>
            </c:dLbl>
            <c:dLbl>
              <c:idx val="2"/>
              <c:layout>
                <c:manualLayout>
                  <c:x val="3.3001093613298345E-2"/>
                  <c:y val="-4.687497927890745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45E-2"/>
                </c:manualLayout>
              </c:layout>
              <c:showVal val="1"/>
            </c:dLbl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517.1</c:v>
                </c:pt>
                <c:pt idx="1">
                  <c:v>329</c:v>
                </c:pt>
                <c:pt idx="2">
                  <c:v>337.8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9032832"/>
        <c:axId val="119145216"/>
        <c:axId val="0"/>
      </c:bar3DChart>
      <c:catAx>
        <c:axId val="119032832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9145216"/>
        <c:crosses val="autoZero"/>
        <c:auto val="1"/>
        <c:lblAlgn val="ctr"/>
        <c:lblOffset val="100"/>
        <c:tickLblSkip val="1"/>
        <c:tickMarkSkip val="3"/>
      </c:catAx>
      <c:valAx>
        <c:axId val="119145216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903283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569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098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FC96D0"/>
              </a:solidFill>
              <a:ln w="19098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9154308836395474E-2"/>
                  <c:y val="-3.0732792244438381E-2"/>
                </c:manualLayout>
              </c:layout>
              <c:showVal val="1"/>
            </c:dLbl>
            <c:dLbl>
              <c:idx val="1"/>
              <c:layout>
                <c:manualLayout>
                  <c:x val="4.2025590551181102E-2"/>
                  <c:y val="-2.9759840107553746E-2"/>
                </c:manualLayout>
              </c:layout>
              <c:showVal val="1"/>
            </c:dLbl>
            <c:dLbl>
              <c:idx val="2"/>
              <c:layout>
                <c:manualLayout>
                  <c:x val="3.7302165354330716E-2"/>
                  <c:y val="-3.9389458167478623E-2"/>
                </c:manualLayout>
              </c:layout>
              <c:showVal val="1"/>
            </c:dLbl>
            <c:dLbl>
              <c:idx val="3"/>
              <c:layout>
                <c:manualLayout>
                  <c:x val="1.5666010498687741E-2"/>
                  <c:y val="-2.6747412497312838E-2"/>
                </c:manualLayout>
              </c:layout>
              <c:showVal val="1"/>
            </c:dLbl>
            <c:spPr>
              <a:noFill/>
              <a:ln w="38221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373785.8</c:v>
                </c:pt>
                <c:pt idx="1">
                  <c:v>434743.5</c:v>
                </c:pt>
                <c:pt idx="2">
                  <c:v>423094.7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098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098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125"/>
        <c:shape val="cylinder"/>
        <c:axId val="119200000"/>
        <c:axId val="119209984"/>
        <c:axId val="0"/>
      </c:bar3DChart>
      <c:catAx>
        <c:axId val="119200000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9209984"/>
        <c:crosses val="autoZero"/>
        <c:auto val="1"/>
        <c:lblAlgn val="ctr"/>
        <c:lblOffset val="100"/>
        <c:tickLblSkip val="1"/>
        <c:tickMarkSkip val="3"/>
      </c:catAx>
      <c:valAx>
        <c:axId val="119209984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920000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perspective val="30"/>
    </c:view3D>
    <c:plotArea>
      <c:layout>
        <c:manualLayout>
          <c:layoutTarget val="inner"/>
          <c:xMode val="edge"/>
          <c:yMode val="edge"/>
          <c:x val="3.888888888888889E-2"/>
          <c:y val="0.2722684456109653"/>
          <c:w val="0.8666666666666667"/>
          <c:h val="0.677611256926237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консолидированного бюджета МО "Вешкаймский район" в 2014 году</c:v>
                </c:pt>
              </c:strCache>
            </c:strRef>
          </c:tx>
          <c:explosion val="36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9F98F6"/>
              </a:solidFill>
              <a:ln>
                <a:solidFill>
                  <a:schemeClr val="accent1"/>
                </a:solidFill>
              </a:ln>
            </c:spPr>
          </c:dPt>
          <c:dPt>
            <c:idx val="5"/>
            <c:spPr>
              <a:solidFill>
                <a:srgbClr val="92D050"/>
              </a:solidFill>
            </c:spPr>
          </c:dPt>
          <c:dPt>
            <c:idx val="7"/>
            <c:spPr>
              <a:solidFill>
                <a:schemeClr val="bg1">
                  <a:lumMod val="75000"/>
                </a:schemeClr>
              </a:solidFill>
            </c:spPr>
          </c:dPt>
          <c:dPt>
            <c:idx val="8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5.0424868766404153E-2"/>
                  <c:y val="-4.4290172061825603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>
                        <a:solidFill>
                          <a:schemeClr val="tx1"/>
                        </a:solidFill>
                      </a:rPr>
                      <a:t>Культура
33 590,7
7,9%</a:t>
                    </a:r>
                  </a:p>
                </c:rich>
              </c:tx>
              <c:dLblPos val="bestFit"/>
            </c:dLbl>
            <c:dLbl>
              <c:idx val="1"/>
              <c:layout>
                <c:manualLayout>
                  <c:x val="4.1402121609798795E-2"/>
                  <c:y val="-0.18072470107903188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-3.6111111111111149E-2"/>
                  <c:y val="-0.11035666375036446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-0.13082994313210849"/>
                  <c:y val="-0.1194619422572181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ЖКХ
54 784,0
12,9%</a:t>
                    </a:r>
                  </a:p>
                </c:rich>
              </c:tx>
              <c:dLblPos val="bestFit"/>
            </c:dLbl>
            <c:dLbl>
              <c:idx val="4"/>
              <c:layout>
                <c:manualLayout>
                  <c:x val="0.1236111111111113"/>
                  <c:y val="-0.13279979585885099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ru-RU" b="1" dirty="0">
                        <a:solidFill>
                          <a:schemeClr val="bg1"/>
                        </a:solidFill>
                      </a:rPr>
                      <a:t>Образование
232 080,3
54,9%</a:t>
                    </a:r>
                  </a:p>
                </c:rich>
              </c:tx>
              <c:numFmt formatCode="0.0%" sourceLinked="0"/>
              <c:spPr/>
              <c:dLblPos val="bestFit"/>
            </c:dLbl>
            <c:dLbl>
              <c:idx val="5"/>
              <c:layout>
                <c:manualLayout>
                  <c:x val="-0.15927482502187224"/>
                  <c:y val="4.248993875765530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
133,5
</a:t>
                    </a:r>
                    <a:r>
                      <a:rPr lang="ru-RU" dirty="0" smtClean="0"/>
                      <a:t>0,1%</a:t>
                    </a:r>
                    <a:endParaRPr lang="ru-RU" dirty="0"/>
                  </a:p>
                </c:rich>
              </c:tx>
              <c:dLblPos val="bestFit"/>
            </c:dLbl>
            <c:dLbl>
              <c:idx val="6"/>
              <c:layout>
                <c:manualLayout>
                  <c:x val="-0.14245133420822417"/>
                  <c:y val="-0.124562408865558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безопасность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2846,2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0,7%</a:t>
                    </a:r>
                    <a:endParaRPr lang="ru-RU" dirty="0"/>
                  </a:p>
                </c:rich>
              </c:tx>
              <c:dLblPos val="bestFit"/>
            </c:dLbl>
            <c:dLbl>
              <c:idx val="7"/>
              <c:layout>
                <c:manualLayout>
                  <c:x val="1.2735236220472438E-2"/>
                  <c:y val="-0.114382473024205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7.2497484689414027E-2"/>
                  <c:y val="-0.11141965587634856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9"/>
              <c:layout>
                <c:manualLayout>
                  <c:x val="0.22125492125984217"/>
                  <c:y val="-0.17392825896762948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0"/>
              <c:layout>
                <c:manualLayout>
                  <c:x val="0.23896467629046406"/>
                  <c:y val="-4.0863371245261161E-2"/>
                </c:manualLayout>
              </c:layout>
              <c:dLblPos val="bestFit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Культура</c:v>
                </c:pt>
                <c:pt idx="1">
                  <c:v>Социальная политика</c:v>
                </c:pt>
                <c:pt idx="2">
                  <c:v>Общегосударственные вопросы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Физическая культура и спорт</c:v>
                </c:pt>
                <c:pt idx="6">
                  <c:v>Национальная безопасность</c:v>
                </c:pt>
                <c:pt idx="7">
                  <c:v>Национальная экономика</c:v>
                </c:pt>
                <c:pt idx="8">
                  <c:v>Национальная оборона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33590.699999999997</c:v>
                </c:pt>
                <c:pt idx="1">
                  <c:v>22167.4</c:v>
                </c:pt>
                <c:pt idx="2">
                  <c:v>54513.2</c:v>
                </c:pt>
                <c:pt idx="3">
                  <c:v>54784</c:v>
                </c:pt>
                <c:pt idx="4">
                  <c:v>232080.3</c:v>
                </c:pt>
                <c:pt idx="5">
                  <c:v>133.5</c:v>
                </c:pt>
                <c:pt idx="6">
                  <c:v>2846.2</c:v>
                </c:pt>
                <c:pt idx="7">
                  <c:v>22139.5</c:v>
                </c:pt>
                <c:pt idx="8">
                  <c:v>839.9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Культура</c:v>
                </c:pt>
                <c:pt idx="1">
                  <c:v>Социальная политика</c:v>
                </c:pt>
                <c:pt idx="2">
                  <c:v>Общегосударственные вопросы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Физическая культура и спорт</c:v>
                </c:pt>
                <c:pt idx="6">
                  <c:v>Национальная безопасность</c:v>
                </c:pt>
                <c:pt idx="7">
                  <c:v>Национальная экономика</c:v>
                </c:pt>
                <c:pt idx="8">
                  <c:v>Национальная оборона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7.9392864056203027</c:v>
                </c:pt>
                <c:pt idx="1">
                  <c:v>5.2393471248871721</c:v>
                </c:pt>
                <c:pt idx="2">
                  <c:v>12.8843968028907</c:v>
                </c:pt>
                <c:pt idx="3">
                  <c:v>12.94840138626175</c:v>
                </c:pt>
                <c:pt idx="4">
                  <c:v>54.853038811405575</c:v>
                </c:pt>
                <c:pt idx="5">
                  <c:v>3.1553219645625442E-2</c:v>
                </c:pt>
                <c:pt idx="6">
                  <c:v>0.67270991577063022</c:v>
                </c:pt>
                <c:pt idx="7">
                  <c:v>5.2327528565117918</c:v>
                </c:pt>
                <c:pt idx="8">
                  <c:v>0.19851347700644797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31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66FF33"/>
              </a:solidFill>
            </c:spPr>
          </c:dPt>
          <c:dLbls>
            <c:dLbl>
              <c:idx val="0"/>
              <c:layout>
                <c:manualLayout>
                  <c:x val="0.11949901574803154"/>
                  <c:y val="0.14571287679949108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-3.7688320209973779E-2"/>
                  <c:y val="-0.33913131313131312"/>
                </c:manualLayout>
              </c:layout>
              <c:dLblPos val="bestFit"/>
              <c:showVal val="1"/>
              <c:showCatName val="1"/>
              <c:showPercent val="1"/>
            </c:dLbl>
            <c:numFmt formatCode="0.0%" sourceLinked="0"/>
            <c:spPr>
              <a:noFill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bestFit"/>
            <c:showVal val="1"/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неналоговые доходы</c:v>
                </c:pt>
                <c:pt idx="1">
                  <c:v>налоговые доходы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16343</c:v>
                </c:pt>
                <c:pt idx="1">
                  <c:v>55836.5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592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FC96D0"/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320975503062092E-2"/>
                  <c:y val="-3.6346675040075535E-2"/>
                </c:manualLayout>
              </c:layout>
              <c:showVal val="1"/>
            </c:dLbl>
            <c:dLbl>
              <c:idx val="1"/>
              <c:layout>
                <c:manualLayout>
                  <c:x val="3.9875000000000105E-2"/>
                  <c:y val="-3.5373870396546832E-2"/>
                </c:manualLayout>
              </c:layout>
              <c:showVal val="1"/>
            </c:dLbl>
            <c:dLbl>
              <c:idx val="2"/>
              <c:layout>
                <c:manualLayout>
                  <c:x val="4.2723315835520588E-2"/>
                  <c:y val="-1.6933461017012607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52E-2"/>
                </c:manualLayout>
              </c:layout>
              <c:showVal val="1"/>
            </c:dLbl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216024.4</c:v>
                </c:pt>
                <c:pt idx="1">
                  <c:v>232389.7</c:v>
                </c:pt>
                <c:pt idx="2">
                  <c:v>232080.3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cylinder"/>
        <c:axId val="119372416"/>
        <c:axId val="119472512"/>
        <c:axId val="0"/>
      </c:bar3DChart>
      <c:catAx>
        <c:axId val="119372416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9472512"/>
        <c:crosses val="autoZero"/>
        <c:auto val="1"/>
        <c:lblAlgn val="ctr"/>
        <c:lblOffset val="100"/>
        <c:tickLblSkip val="1"/>
        <c:tickMarkSkip val="3"/>
      </c:catAx>
      <c:valAx>
        <c:axId val="119472512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93724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592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FC96D0"/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6654308836395449E-2"/>
                  <c:y val="-3.4475335228647395E-2"/>
                </c:manualLayout>
              </c:layout>
              <c:showVal val="1"/>
            </c:dLbl>
            <c:dLbl>
              <c:idx val="1"/>
              <c:layout>
                <c:manualLayout>
                  <c:x val="3.9875000000000022E-2"/>
                  <c:y val="-2.2274459439109242E-2"/>
                </c:manualLayout>
              </c:layout>
              <c:showVal val="1"/>
            </c:dLbl>
            <c:dLbl>
              <c:idx val="2"/>
              <c:layout>
                <c:manualLayout>
                  <c:x val="3.4389982502187236E-2"/>
                  <c:y val="-2.6290189347713881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52E-2"/>
                </c:manualLayout>
              </c:layout>
              <c:showVal val="1"/>
            </c:dLbl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8989</c:v>
                </c:pt>
                <c:pt idx="1">
                  <c:v>22999.9</c:v>
                </c:pt>
                <c:pt idx="2">
                  <c:v>22139.5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cylinder"/>
        <c:axId val="131717376"/>
        <c:axId val="131399680"/>
        <c:axId val="0"/>
      </c:bar3DChart>
      <c:catAx>
        <c:axId val="131717376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1399680"/>
        <c:crosses val="autoZero"/>
        <c:auto val="1"/>
        <c:lblAlgn val="ctr"/>
        <c:lblOffset val="100"/>
        <c:tickLblSkip val="1"/>
        <c:tickMarkSkip val="3"/>
      </c:catAx>
      <c:valAx>
        <c:axId val="131399680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171737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592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FC96D0"/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8043197725284375E-2"/>
                  <c:y val="-3.6346675040075535E-2"/>
                </c:manualLayout>
              </c:layout>
              <c:showVal val="1"/>
            </c:dLbl>
            <c:dLbl>
              <c:idx val="1"/>
              <c:layout>
                <c:manualLayout>
                  <c:x val="3.9875000000000105E-2"/>
                  <c:y val="-3.5373870396546832E-2"/>
                </c:manualLayout>
              </c:layout>
              <c:showVal val="1"/>
            </c:dLbl>
            <c:dLbl>
              <c:idx val="2"/>
              <c:layout>
                <c:manualLayout>
                  <c:x val="4.9667760279965112E-2"/>
                  <c:y val="-3.190422014796003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52E-2"/>
                </c:manualLayout>
              </c:layout>
              <c:showVal val="1"/>
            </c:dLbl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36497.199999999997</c:v>
                </c:pt>
                <c:pt idx="1">
                  <c:v>64616.6</c:v>
                </c:pt>
                <c:pt idx="2">
                  <c:v>54784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cylinder"/>
        <c:axId val="141227904"/>
        <c:axId val="141229440"/>
        <c:axId val="0"/>
      </c:bar3DChart>
      <c:catAx>
        <c:axId val="141227904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1229440"/>
        <c:crosses val="autoZero"/>
        <c:auto val="1"/>
        <c:lblAlgn val="ctr"/>
        <c:lblOffset val="100"/>
        <c:tickLblSkip val="1"/>
        <c:tickMarkSkip val="3"/>
      </c:catAx>
      <c:valAx>
        <c:axId val="141229440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12279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667870734908137"/>
          <c:y val="0.21362286034919295"/>
          <c:w val="0.87715517241380592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FC96D0"/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3598753280839897E-2"/>
                  <c:y val="-2.3247260800496512E-2"/>
                </c:manualLayout>
              </c:layout>
              <c:showVal val="1"/>
            </c:dLbl>
            <c:dLbl>
              <c:idx val="1"/>
              <c:layout>
                <c:manualLayout>
                  <c:x val="3.9875000000000022E-2"/>
                  <c:y val="-2.6017145939704694E-2"/>
                </c:manualLayout>
              </c:layout>
              <c:showVal val="1"/>
            </c:dLbl>
            <c:dLbl>
              <c:idx val="2"/>
              <c:layout>
                <c:manualLayout>
                  <c:x val="3.4389982502187236E-2"/>
                  <c:y val="-3.0032875256591617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52E-2"/>
                </c:manualLayout>
              </c:layout>
              <c:showVal val="1"/>
            </c:dLbl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32318.799999999996</c:v>
                </c:pt>
                <c:pt idx="1">
                  <c:v>33785.300000000003</c:v>
                </c:pt>
                <c:pt idx="2">
                  <c:v>33590.699999999997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cylinder"/>
        <c:axId val="141325824"/>
        <c:axId val="141327360"/>
        <c:axId val="0"/>
      </c:bar3DChart>
      <c:catAx>
        <c:axId val="141325824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1327360"/>
        <c:crosses val="autoZero"/>
        <c:auto val="1"/>
        <c:lblAlgn val="ctr"/>
        <c:lblOffset val="100"/>
        <c:tickLblSkip val="1"/>
        <c:tickMarkSkip val="3"/>
      </c:catAx>
      <c:valAx>
        <c:axId val="141327360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132582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592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FC96D0"/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3598753280839897E-2"/>
                  <c:y val="-2.6989950583233398E-2"/>
                </c:manualLayout>
              </c:layout>
              <c:showVal val="1"/>
            </c:dLbl>
            <c:dLbl>
              <c:idx val="1"/>
              <c:layout>
                <c:manualLayout>
                  <c:x val="3.9875000000000105E-2"/>
                  <c:y val="-3.5373870396546832E-2"/>
                </c:manualLayout>
              </c:layout>
              <c:showVal val="1"/>
            </c:dLbl>
            <c:dLbl>
              <c:idx val="2"/>
              <c:layout>
                <c:manualLayout>
                  <c:x val="2.883442694663162E-2"/>
                  <c:y val="-3.7518254822065306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52E-2"/>
                </c:manualLayout>
              </c:layout>
              <c:showVal val="1"/>
            </c:dLbl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25874.3</c:v>
                </c:pt>
                <c:pt idx="1">
                  <c:v>22201.7</c:v>
                </c:pt>
                <c:pt idx="2">
                  <c:v>22167.4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cylinder"/>
        <c:axId val="141358208"/>
        <c:axId val="141359744"/>
        <c:axId val="0"/>
      </c:bar3DChart>
      <c:catAx>
        <c:axId val="141358208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1359744"/>
        <c:crosses val="autoZero"/>
        <c:auto val="1"/>
        <c:lblAlgn val="ctr"/>
        <c:lblOffset val="100"/>
        <c:tickLblSkip val="1"/>
        <c:tickMarkSkip val="3"/>
      </c:catAx>
      <c:valAx>
        <c:axId val="141359744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135820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824540682414714"/>
          <c:y val="0.21362286034919295"/>
          <c:w val="0.87715517241380592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FC96D0"/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6654308836395449E-2"/>
                  <c:y val="-3.6346675040075535E-2"/>
                </c:manualLayout>
              </c:layout>
              <c:showVal val="1"/>
            </c:dLbl>
            <c:dLbl>
              <c:idx val="1"/>
              <c:layout>
                <c:manualLayout>
                  <c:x val="3.9875000000000022E-2"/>
                  <c:y val="-6.157269887570483E-2"/>
                </c:manualLayout>
              </c:layout>
              <c:showVal val="1"/>
            </c:dLbl>
            <c:dLbl>
              <c:idx val="2"/>
              <c:layout>
                <c:manualLayout>
                  <c:x val="3.4389982502187236E-2"/>
                  <c:y val="-2.8161530365223175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52E-2"/>
                </c:manualLayout>
              </c:layout>
              <c:showVal val="1"/>
            </c:dLbl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4103.6000000000004</c:v>
                </c:pt>
                <c:pt idx="1">
                  <c:v>2914.1</c:v>
                </c:pt>
                <c:pt idx="2">
                  <c:v>2846.2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cylinder"/>
        <c:axId val="249000704"/>
        <c:axId val="249002240"/>
        <c:axId val="0"/>
      </c:bar3DChart>
      <c:catAx>
        <c:axId val="249000704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49002240"/>
        <c:crosses val="autoZero"/>
        <c:auto val="1"/>
        <c:lblAlgn val="ctr"/>
        <c:lblOffset val="100"/>
        <c:tickLblSkip val="1"/>
        <c:tickMarkSkip val="3"/>
      </c:catAx>
      <c:valAx>
        <c:axId val="249002240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490007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82454068241473"/>
          <c:y val="0.2884766560039303"/>
          <c:w val="0.87715517241380669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098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FC96D0"/>
              </a:solidFill>
              <a:ln w="19098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9709864391950992E-2"/>
                  <c:y val="-1.9504571017759674E-2"/>
                </c:manualLayout>
              </c:layout>
              <c:showVal val="1"/>
            </c:dLbl>
            <c:dLbl>
              <c:idx val="1"/>
              <c:layout>
                <c:manualLayout>
                  <c:x val="3.9875000000000022E-2"/>
                  <c:y val="-5.5958664201599471E-2"/>
                </c:manualLayout>
              </c:layout>
              <c:showVal val="1"/>
            </c:dLbl>
            <c:dLbl>
              <c:idx val="2"/>
              <c:layout>
                <c:manualLayout>
                  <c:x val="2.8834426946631613E-2"/>
                  <c:y val="-3.7518254822065319E-2"/>
                </c:manualLayout>
              </c:layout>
              <c:showVal val="1"/>
            </c:dLbl>
            <c:dLbl>
              <c:idx val="3"/>
              <c:layout>
                <c:manualLayout>
                  <c:x val="1.5665901137357961E-2"/>
                  <c:y val="-2.6747412497312852E-2"/>
                </c:manualLayout>
              </c:layout>
              <c:showVal val="1"/>
            </c:dLbl>
            <c:spPr>
              <a:noFill/>
              <a:ln w="38221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7482</c:v>
                </c:pt>
                <c:pt idx="1">
                  <c:v>3859</c:v>
                </c:pt>
                <c:pt idx="2">
                  <c:v>6124.2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098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098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 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cylinder"/>
        <c:axId val="185208832"/>
        <c:axId val="185210368"/>
        <c:axId val="0"/>
      </c:bar3DChart>
      <c:catAx>
        <c:axId val="185208832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85210368"/>
        <c:crosses val="autoZero"/>
        <c:auto val="1"/>
        <c:lblAlgn val="ctr"/>
        <c:lblOffset val="100"/>
        <c:tickLblSkip val="1"/>
        <c:tickMarkSkip val="3"/>
      </c:catAx>
      <c:valAx>
        <c:axId val="185210368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8520883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>
                <a:latin typeface="+mj-lt"/>
                <a:cs typeface="Arial" pitchFamily="34" charset="0"/>
              </a:defRPr>
            </a:pPr>
            <a:r>
              <a:rPr lang="ru-RU" sz="2600" dirty="0" smtClean="0">
                <a:latin typeface="+mj-lt"/>
                <a:cs typeface="Arial" pitchFamily="34" charset="0"/>
              </a:rPr>
              <a:t>Структура собственных доходов МО "Вешкаймский район" в 2016 году. (тыс. руб.)</a:t>
            </a:r>
            <a:endParaRPr lang="ru-RU" sz="2600" dirty="0">
              <a:latin typeface="+mj-lt"/>
              <a:cs typeface="Arial" pitchFamily="34" charset="0"/>
            </a:endParaRPr>
          </a:p>
        </c:rich>
      </c:tx>
      <c:layout>
        <c:manualLayout>
          <c:xMode val="edge"/>
          <c:yMode val="edge"/>
          <c:x val="0.1165798590965603"/>
          <c:y val="6.1717387645780319E-4"/>
        </c:manualLayout>
      </c:layout>
    </c:title>
    <c:view3D>
      <c:rotX val="30"/>
      <c:rotY val="280"/>
      <c:perspective val="70"/>
    </c:view3D>
    <c:plotArea>
      <c:layout>
        <c:manualLayout>
          <c:layoutTarget val="inner"/>
          <c:xMode val="edge"/>
          <c:yMode val="edge"/>
          <c:x val="6.1535104986876719E-2"/>
          <c:y val="0.22948716827063292"/>
          <c:w val="0.77684210526316566"/>
          <c:h val="0.655270655270655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МО "Вешкаймский район" в 2013 году. (тыс. руб.)</c:v>
                </c:pt>
              </c:strCache>
            </c:strRef>
          </c:tx>
          <c:explosion val="14"/>
          <c:dPt>
            <c:idx val="0"/>
            <c:explosion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spPr>
              <a:solidFill>
                <a:srgbClr val="F1D3D3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Pt>
            <c:idx val="6"/>
            <c:spPr>
              <a:solidFill>
                <a:srgbClr val="0070C0"/>
              </a:solidFill>
            </c:spPr>
          </c:dPt>
          <c:dPt>
            <c:idx val="8"/>
            <c:spPr>
              <a:solidFill>
                <a:srgbClr val="91FDFD"/>
              </a:solidFill>
            </c:spPr>
          </c:dPt>
          <c:dPt>
            <c:idx val="9"/>
            <c:spPr>
              <a:solidFill>
                <a:srgbClr val="005426"/>
              </a:solidFill>
            </c:spPr>
          </c:dPt>
          <c:dPt>
            <c:idx val="12"/>
            <c:spPr>
              <a:solidFill>
                <a:srgbClr val="D60093"/>
              </a:solidFill>
            </c:spPr>
          </c:dPt>
          <c:dPt>
            <c:idx val="13"/>
            <c:spPr>
              <a:solidFill>
                <a:srgbClr val="002060"/>
              </a:solidFill>
            </c:spPr>
          </c:dPt>
          <c:dPt>
            <c:idx val="14"/>
            <c:spPr>
              <a:solidFill>
                <a:srgbClr val="A607ED"/>
              </a:solidFill>
            </c:spPr>
          </c:dPt>
          <c:dLbls>
            <c:dLbl>
              <c:idx val="0"/>
              <c:layout>
                <c:manualLayout>
                  <c:x val="0.13502416885389326"/>
                  <c:y val="-3.942585685899367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-7.4488079615048164E-2"/>
                  <c:y val="-0.14208986508374277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1.7063538932633425E-2"/>
                  <c:y val="-0.28047797092690907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8.8921697287839118E-3"/>
                  <c:y val="-9.5572551723884458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-0.16602034120734915"/>
                  <c:y val="-0.12967681153252125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0.14007578740157489"/>
                  <c:y val="-4.3039667503403795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6"/>
              <c:layout>
                <c:manualLayout>
                  <c:x val="-8.6141513560804905E-2"/>
                  <c:y val="-0.18538786391382847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Аренда земли
3 855,3
6,2%</a:t>
                    </a:r>
                  </a:p>
                </c:rich>
              </c:tx>
              <c:dLblPos val="bestFit"/>
            </c:dLbl>
            <c:dLbl>
              <c:idx val="7"/>
              <c:layout>
                <c:manualLayout>
                  <c:x val="0.41257884951881024"/>
                  <c:y val="1.0098817741805263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0.3063409886264219"/>
                  <c:y val="4.2732554399105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9"/>
              <c:layout>
                <c:manualLayout>
                  <c:x val="8.7096784776902886E-2"/>
                  <c:y val="4.306398769398358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0"/>
              <c:layout>
                <c:manualLayout>
                  <c:x val="-0.10473370516185483"/>
                  <c:y val="1.156184688092848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1"/>
              <c:layout>
                <c:manualLayout>
                  <c:x val="0.14027777777777778"/>
                  <c:y val="-0.1813652761126383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2"/>
              <c:layout>
                <c:manualLayout>
                  <c:x val="1.3148512685914261E-3"/>
                  <c:y val="0.1219101869501534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3"/>
              <c:layout>
                <c:manualLayout>
                  <c:x val="9.4472331583552074E-2"/>
                  <c:y val="-8.631150798897051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Земельный налог
6 421,4
10,4%</a:t>
                    </a:r>
                  </a:p>
                </c:rich>
              </c:tx>
              <c:dLblPos val="bestFit"/>
            </c:dLbl>
            <c:dLbl>
              <c:idx val="14"/>
              <c:layout>
                <c:manualLayout>
                  <c:x val="-6.6736548556430519E-2"/>
                  <c:y val="-8.789783483847503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5"/>
              <c:layout>
                <c:manualLayout>
                  <c:x val="6.778827646544186E-2"/>
                  <c:y val="-0.1722408213550503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6"/>
              <c:layout>
                <c:manualLayout>
                  <c:x val="0.21208475503062121"/>
                  <c:y val="-0.1482831712906372"/>
                </c:manualLayout>
              </c:layout>
              <c:dLblPos val="bestFit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+mj-lt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Лист1!$A$2:$A$18</c:f>
              <c:strCache>
                <c:ptCount val="17"/>
                <c:pt idx="0">
                  <c:v>НДФЛ</c:v>
                </c:pt>
                <c:pt idx="1">
                  <c:v>ЕНВД</c:v>
                </c:pt>
                <c:pt idx="2">
                  <c:v>Един. с/х налог</c:v>
                </c:pt>
                <c:pt idx="3">
                  <c:v>Патентная система налогообложения</c:v>
                </c:pt>
                <c:pt idx="4">
                  <c:v>Акцизы на нефтепродукты</c:v>
                </c:pt>
                <c:pt idx="5">
                  <c:v>Госпошлина</c:v>
                </c:pt>
                <c:pt idx="6">
                  <c:v>Аренда земли</c:v>
                </c:pt>
                <c:pt idx="7">
                  <c:v>Доходы от использования имущества</c:v>
                </c:pt>
                <c:pt idx="8">
                  <c:v>Плата за негатив. возд. на окр. среду</c:v>
                </c:pt>
                <c:pt idx="9">
                  <c:v>Доходы от продажи имущества</c:v>
                </c:pt>
                <c:pt idx="10">
                  <c:v>Доходы от продажи земельных участков</c:v>
                </c:pt>
                <c:pt idx="11">
                  <c:v>Доходы от оказания платных услуг</c:v>
                </c:pt>
                <c:pt idx="12">
                  <c:v>Налог на имущество физ.лиц</c:v>
                </c:pt>
                <c:pt idx="13">
                  <c:v>Земельный налог</c:v>
                </c:pt>
                <c:pt idx="14">
                  <c:v>Штрафы</c:v>
                </c:pt>
                <c:pt idx="15">
                  <c:v>УСНО</c:v>
                </c:pt>
                <c:pt idx="16">
                  <c:v>Прочие неналоговые поступления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27440.5</c:v>
                </c:pt>
                <c:pt idx="1">
                  <c:v>6024.2</c:v>
                </c:pt>
                <c:pt idx="2">
                  <c:v>1100.5</c:v>
                </c:pt>
                <c:pt idx="3">
                  <c:v>523.79999999999995</c:v>
                </c:pt>
                <c:pt idx="4">
                  <c:v>10881.1</c:v>
                </c:pt>
                <c:pt idx="5">
                  <c:v>1641.1</c:v>
                </c:pt>
                <c:pt idx="6">
                  <c:v>3855.3</c:v>
                </c:pt>
                <c:pt idx="7">
                  <c:v>1518.3</c:v>
                </c:pt>
                <c:pt idx="8">
                  <c:v>387</c:v>
                </c:pt>
                <c:pt idx="9">
                  <c:v>293.10000000000002</c:v>
                </c:pt>
                <c:pt idx="10">
                  <c:v>525.6</c:v>
                </c:pt>
                <c:pt idx="11">
                  <c:v>9407.1</c:v>
                </c:pt>
                <c:pt idx="12">
                  <c:v>904.9</c:v>
                </c:pt>
                <c:pt idx="13">
                  <c:v>6421.4</c:v>
                </c:pt>
                <c:pt idx="14">
                  <c:v>337.8</c:v>
                </c:pt>
                <c:pt idx="15">
                  <c:v>899</c:v>
                </c:pt>
                <c:pt idx="16">
                  <c:v>18.8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Лист1!$A$2:$A$18</c:f>
              <c:strCache>
                <c:ptCount val="17"/>
                <c:pt idx="0">
                  <c:v>НДФЛ</c:v>
                </c:pt>
                <c:pt idx="1">
                  <c:v>ЕНВД</c:v>
                </c:pt>
                <c:pt idx="2">
                  <c:v>Един. с/х налог</c:v>
                </c:pt>
                <c:pt idx="3">
                  <c:v>Патентная система налогообложения</c:v>
                </c:pt>
                <c:pt idx="4">
                  <c:v>Акцизы на нефтепродукты</c:v>
                </c:pt>
                <c:pt idx="5">
                  <c:v>Госпошлина</c:v>
                </c:pt>
                <c:pt idx="6">
                  <c:v>Аренда земли</c:v>
                </c:pt>
                <c:pt idx="7">
                  <c:v>Доходы от использования имущества</c:v>
                </c:pt>
                <c:pt idx="8">
                  <c:v>Плата за негатив. возд. на окр. среду</c:v>
                </c:pt>
                <c:pt idx="9">
                  <c:v>Доходы от продажи имущества</c:v>
                </c:pt>
                <c:pt idx="10">
                  <c:v>Доходы от продажи земельных участков</c:v>
                </c:pt>
                <c:pt idx="11">
                  <c:v>Доходы от оказания платных услуг</c:v>
                </c:pt>
                <c:pt idx="12">
                  <c:v>Налог на имущество физ.лиц</c:v>
                </c:pt>
                <c:pt idx="13">
                  <c:v>Земельный налог</c:v>
                </c:pt>
                <c:pt idx="14">
                  <c:v>Штрафы</c:v>
                </c:pt>
                <c:pt idx="15">
                  <c:v>УСНО</c:v>
                </c:pt>
                <c:pt idx="16">
                  <c:v>Прочие неналоговые поступления</c:v>
                </c:pt>
              </c:strCache>
            </c:strRef>
          </c:cat>
          <c:val>
            <c:numRef>
              <c:f>Лист1!$C$2:$C$18</c:f>
              <c:numCache>
                <c:formatCode>0.00</c:formatCode>
                <c:ptCount val="17"/>
                <c:pt idx="0">
                  <c:v>38.017026995199458</c:v>
                </c:pt>
                <c:pt idx="1">
                  <c:v>8.3461370610768988</c:v>
                </c:pt>
                <c:pt idx="2">
                  <c:v>1.524671132385234</c:v>
                </c:pt>
                <c:pt idx="3">
                  <c:v>0.72569081248831058</c:v>
                </c:pt>
                <c:pt idx="4">
                  <c:v>15.075055936935003</c:v>
                </c:pt>
                <c:pt idx="5">
                  <c:v>2.2736372515742009</c:v>
                </c:pt>
                <c:pt idx="6">
                  <c:v>5.3412672573237554</c:v>
                </c:pt>
                <c:pt idx="7">
                  <c:v>2.1035058430717868</c:v>
                </c:pt>
                <c:pt idx="8">
                  <c:v>0.53616331506868298</c:v>
                </c:pt>
                <c:pt idx="9">
                  <c:v>0.40607097583108787</c:v>
                </c:pt>
                <c:pt idx="10">
                  <c:v>0.72818459534909508</c:v>
                </c:pt>
                <c:pt idx="11">
                  <c:v>13.032924860936969</c:v>
                </c:pt>
                <c:pt idx="12">
                  <c:v>1.2536800615133108</c:v>
                </c:pt>
                <c:pt idx="13">
                  <c:v>8.8964318123566972</c:v>
                </c:pt>
                <c:pt idx="14">
                  <c:v>0.46799991687390469</c:v>
                </c:pt>
                <c:pt idx="15">
                  <c:v>1.2455059954696275</c:v>
                </c:pt>
                <c:pt idx="16">
                  <c:v>2.6046176545972199E-2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392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1932086614173333E-2"/>
                  <c:y val="-4.3832054605549432E-2"/>
                </c:manualLayout>
              </c:layout>
              <c:showVal val="1"/>
            </c:dLbl>
            <c:dLbl>
              <c:idx val="1"/>
              <c:layout>
                <c:manualLayout>
                  <c:x val="2.5986111111111196E-2"/>
                  <c:y val="-3.911656017928368E-2"/>
                </c:manualLayout>
              </c:layout>
              <c:showVal val="1"/>
            </c:dLbl>
            <c:dLbl>
              <c:idx val="2"/>
              <c:layout>
                <c:manualLayout>
                  <c:x val="2.4667760279965006E-2"/>
                  <c:y val="-4.3132142146179067E-2"/>
                </c:manualLayout>
              </c:layout>
              <c:showVal val="1"/>
            </c:dLbl>
            <c:dLbl>
              <c:idx val="3"/>
              <c:layout>
                <c:manualLayout>
                  <c:x val="1.5666010498687741E-2"/>
                  <c:y val="-2.6747412497312849E-2"/>
                </c:manualLayout>
              </c:layout>
              <c:showVal val="1"/>
            </c:dLbl>
            <c:numFmt formatCode="#,##0.0" sourceLinked="0"/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#,##0.00</c:formatCode>
                <c:ptCount val="3"/>
                <c:pt idx="0">
                  <c:v>22166.400000000001</c:v>
                </c:pt>
                <c:pt idx="1">
                  <c:v>25402.1</c:v>
                </c:pt>
                <c:pt idx="2">
                  <c:v>27440.5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1037440"/>
        <c:axId val="111063808"/>
        <c:axId val="0"/>
      </c:bar3DChart>
      <c:catAx>
        <c:axId val="111037440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063808"/>
        <c:crosses val="autoZero"/>
        <c:auto val="1"/>
        <c:lblAlgn val="ctr"/>
        <c:lblOffset val="100"/>
        <c:tickLblSkip val="1"/>
        <c:tickMarkSkip val="3"/>
      </c:catAx>
      <c:valAx>
        <c:axId val="111063808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0374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436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9154308836395474E-2"/>
                  <c:y val="-4.9446089279654507E-2"/>
                </c:manualLayout>
              </c:layout>
              <c:showVal val="1"/>
            </c:dLbl>
            <c:dLbl>
              <c:idx val="1"/>
              <c:layout>
                <c:manualLayout>
                  <c:x val="3.5708333333333335E-2"/>
                  <c:y val="-5.5958664201599562E-2"/>
                </c:manualLayout>
              </c:layout>
              <c:showVal val="1"/>
            </c:dLbl>
            <c:dLbl>
              <c:idx val="2"/>
              <c:layout>
                <c:manualLayout>
                  <c:x val="3.3001093613298345E-2"/>
                  <c:y val="-4.687497927890745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21E-2"/>
                </c:manualLayout>
              </c:layout>
              <c:showVal val="1"/>
            </c:dLbl>
            <c:numFmt formatCode="#,##0.0" sourceLinked="0"/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#,##0.00</c:formatCode>
                <c:ptCount val="3"/>
                <c:pt idx="0">
                  <c:v>7177.7</c:v>
                </c:pt>
                <c:pt idx="1">
                  <c:v>7315</c:v>
                </c:pt>
                <c:pt idx="2">
                  <c:v>6024.2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1193088"/>
        <c:axId val="111227648"/>
        <c:axId val="0"/>
      </c:bar3DChart>
      <c:catAx>
        <c:axId val="111193088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227648"/>
        <c:crosses val="autoZero"/>
        <c:auto val="1"/>
        <c:lblAlgn val="ctr"/>
        <c:lblOffset val="100"/>
        <c:tickLblSkip val="1"/>
        <c:tickMarkSkip val="3"/>
      </c:catAx>
      <c:valAx>
        <c:axId val="111227648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19308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536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3598753280839897E-2"/>
                  <c:y val="-2.8861442824593252E-2"/>
                </c:manualLayout>
              </c:layout>
              <c:showVal val="1"/>
            </c:dLbl>
            <c:dLbl>
              <c:idx val="1"/>
              <c:layout>
                <c:manualLayout>
                  <c:x val="3.9875000000000091E-2"/>
                  <c:y val="-3.5373870396546832E-2"/>
                </c:manualLayout>
              </c:layout>
              <c:showVal val="1"/>
            </c:dLbl>
            <c:dLbl>
              <c:idx val="2"/>
              <c:layout>
                <c:manualLayout>
                  <c:x val="3.3001093613298345E-2"/>
                  <c:y val="-4.687497927890745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45E-2"/>
                </c:manualLayout>
              </c:layout>
              <c:showVal val="1"/>
            </c:dLbl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9036.5</c:v>
                </c:pt>
                <c:pt idx="1">
                  <c:v>8025.8</c:v>
                </c:pt>
                <c:pt idx="2">
                  <c:v>10881.1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1389696"/>
        <c:axId val="111354624"/>
        <c:axId val="0"/>
      </c:bar3DChart>
      <c:catAx>
        <c:axId val="111389696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354624"/>
        <c:crosses val="autoZero"/>
        <c:auto val="1"/>
        <c:lblAlgn val="ctr"/>
        <c:lblOffset val="100"/>
        <c:tickLblSkip val="1"/>
        <c:tickMarkSkip val="3"/>
      </c:catAx>
      <c:valAx>
        <c:axId val="111354624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38969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492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1932086614173291E-2"/>
                  <c:y val="-2.5118605691864946E-2"/>
                </c:manualLayout>
              </c:layout>
              <c:showVal val="1"/>
            </c:dLbl>
            <c:dLbl>
              <c:idx val="1"/>
              <c:layout>
                <c:manualLayout>
                  <c:x val="4.5430555555555557E-2"/>
                  <c:y val="-4.660209396156699E-2"/>
                </c:manualLayout>
              </c:layout>
              <c:showVal val="1"/>
            </c:dLbl>
            <c:dLbl>
              <c:idx val="2"/>
              <c:layout>
                <c:manualLayout>
                  <c:x val="4.9667760279965008E-2"/>
                  <c:y val="-5.4360366854380816E-2"/>
                </c:manualLayout>
              </c:layout>
              <c:showVal val="1"/>
            </c:dLbl>
            <c:dLbl>
              <c:idx val="3"/>
              <c:layout>
                <c:manualLayout>
                  <c:x val="1.5665901137357961E-2"/>
                  <c:y val="-2.6747412497312838E-2"/>
                </c:manualLayout>
              </c:layout>
              <c:showVal val="1"/>
            </c:dLbl>
            <c:numFmt formatCode="#,##0.0" sourceLinked="0"/>
            <c:spPr>
              <a:noFill/>
              <a:ln w="38224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#,##0.00</c:formatCode>
                <c:ptCount val="3"/>
                <c:pt idx="0">
                  <c:v>290.8</c:v>
                </c:pt>
                <c:pt idx="1">
                  <c:v>450.8</c:v>
                </c:pt>
                <c:pt idx="2">
                  <c:v>523.79999999999995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0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1528960"/>
        <c:axId val="111530752"/>
        <c:axId val="0"/>
      </c:bar3DChart>
      <c:catAx>
        <c:axId val="111528960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530752"/>
        <c:crosses val="autoZero"/>
        <c:auto val="1"/>
        <c:lblAlgn val="ctr"/>
        <c:lblOffset val="100"/>
        <c:tickLblSkip val="1"/>
        <c:tickMarkSkip val="3"/>
      </c:catAx>
      <c:valAx>
        <c:axId val="111530752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52896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414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8043197725284375E-2"/>
                  <c:y val="-2.6989950583233398E-2"/>
                </c:manualLayout>
              </c:layout>
              <c:showVal val="1"/>
            </c:dLbl>
            <c:dLbl>
              <c:idx val="1"/>
              <c:layout>
                <c:manualLayout>
                  <c:x val="3.154166666666669E-2"/>
                  <c:y val="-2.7888490831073122E-2"/>
                </c:manualLayout>
              </c:layout>
              <c:showVal val="1"/>
            </c:dLbl>
            <c:dLbl>
              <c:idx val="2"/>
              <c:layout>
                <c:manualLayout>
                  <c:x val="4.1334426946631753E-2"/>
                  <c:y val="-2.2547495691117875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18E-2"/>
                </c:manualLayout>
              </c:layout>
              <c:showVal val="1"/>
            </c:dLbl>
            <c:numFmt formatCode="#,##0.0" sourceLinked="0"/>
            <c:spPr>
              <a:noFill/>
              <a:ln w="38227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#,##0.00</c:formatCode>
                <c:ptCount val="3"/>
                <c:pt idx="0">
                  <c:v>758</c:v>
                </c:pt>
                <c:pt idx="1">
                  <c:v>1087.7</c:v>
                </c:pt>
                <c:pt idx="2">
                  <c:v>1100.5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1565824"/>
        <c:axId val="111641344"/>
        <c:axId val="0"/>
      </c:bar3DChart>
      <c:catAx>
        <c:axId val="111565824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641344"/>
        <c:crosses val="autoZero"/>
        <c:auto val="1"/>
        <c:lblAlgn val="ctr"/>
        <c:lblOffset val="100"/>
        <c:tickLblSkip val="1"/>
        <c:tickMarkSkip val="3"/>
      </c:catAx>
      <c:valAx>
        <c:axId val="111641344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56582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4"/>
      <c:hPercent val="49"/>
      <c:rotY val="24"/>
      <c:depthPercent val="24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84481627296588"/>
          <c:y val="0.20988017056645641"/>
          <c:w val="0.8771551724138047"/>
          <c:h val="0.557184542455437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1910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10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9154308836395474E-2"/>
                  <c:y val="-4.9446089279654507E-2"/>
                </c:manualLayout>
              </c:layout>
              <c:showVal val="1"/>
            </c:dLbl>
            <c:dLbl>
              <c:idx val="1"/>
              <c:layout>
                <c:manualLayout>
                  <c:x val="3.9875000000000063E-2"/>
                  <c:y val="-3.5373870396546832E-2"/>
                </c:manualLayout>
              </c:layout>
              <c:showVal val="1"/>
            </c:dLbl>
            <c:dLbl>
              <c:idx val="2"/>
              <c:layout>
                <c:manualLayout>
                  <c:x val="3.5778871391076134E-2"/>
                  <c:y val="-3.9389747063425219E-2"/>
                </c:manualLayout>
              </c:layout>
              <c:showVal val="1"/>
            </c:dLbl>
            <c:dLbl>
              <c:idx val="3"/>
              <c:layout>
                <c:manualLayout>
                  <c:x val="1.5665901137357947E-2"/>
                  <c:y val="-2.6747412497312828E-2"/>
                </c:manualLayout>
              </c:layout>
              <c:showVal val="1"/>
            </c:dLbl>
            <c:spPr>
              <a:noFill/>
              <a:ln w="38227">
                <a:noFill/>
              </a:ln>
              <a:effectLst>
                <a:outerShdw blurRad="647700" dist="2247900" dir="20580000" sx="186000" sy="186000" algn="ctr" rotWithShape="0">
                  <a:srgbClr val="000000">
                    <a:alpha val="48000"/>
                  </a:srgbClr>
                </a:outerShdw>
              </a:effectLst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Sheet1!$A$2:$C$2</c:f>
              <c:numCache>
                <c:formatCode>#,##0.0</c:formatCode>
                <c:ptCount val="3"/>
                <c:pt idx="0">
                  <c:v>880.7</c:v>
                </c:pt>
                <c:pt idx="1">
                  <c:v>854.5</c:v>
                </c:pt>
                <c:pt idx="2">
                  <c:v>904.9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9102">
              <a:solidFill>
                <a:srgbClr val="000000"/>
              </a:solidFill>
              <a:prstDash val="solid"/>
            </a:ln>
          </c:spPr>
          <c:cat>
            <c:strRef>
              <c:f>Sheet1!$A$1:$C$1</c:f>
              <c:strCache>
                <c:ptCount val="3"/>
                <c:pt idx="0">
                  <c:v>факт 2015 г.</c:v>
                </c:pt>
                <c:pt idx="1">
                  <c:v>план 2016 г.</c:v>
                </c:pt>
                <c:pt idx="2">
                  <c:v>факт 2016г.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</c:numCache>
            </c:numRef>
          </c:val>
        </c:ser>
        <c:gapWidth val="200"/>
        <c:shape val="box"/>
        <c:axId val="111676416"/>
        <c:axId val="111694592"/>
        <c:axId val="0"/>
      </c:bar3DChart>
      <c:catAx>
        <c:axId val="111676416"/>
        <c:scaling>
          <c:orientation val="minMax"/>
        </c:scaling>
        <c:axPos val="b"/>
        <c:numFmt formatCode="General" sourceLinked="1"/>
        <c:tickLblPos val="low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 rtl="0"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694592"/>
        <c:crosses val="autoZero"/>
        <c:auto val="1"/>
        <c:lblAlgn val="ctr"/>
        <c:lblOffset val="100"/>
        <c:tickLblSkip val="1"/>
        <c:tickMarkSkip val="3"/>
      </c:catAx>
      <c:valAx>
        <c:axId val="111694592"/>
        <c:scaling>
          <c:orientation val="minMax"/>
          <c:min val="0"/>
        </c:scaling>
        <c:axPos val="l"/>
        <c:majorGridlines>
          <c:spPr>
            <a:ln w="4781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47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6764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1AAD0D-5528-435B-9C20-91AD8842D00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233885-AD84-4465-9BF4-4098FDC02975}">
      <dgm:prSet phldrT="[Текст]"/>
      <dgm:spPr>
        <a:solidFill>
          <a:srgbClr val="0AB61E"/>
        </a:solidFill>
      </dgm:spPr>
      <dgm:t>
        <a:bodyPr/>
        <a:lstStyle/>
        <a:p>
          <a:r>
            <a:rPr lang="ru-RU" dirty="0" err="1" smtClean="0"/>
            <a:t>Профицит</a:t>
          </a:r>
          <a:endParaRPr lang="ru-RU" dirty="0" smtClean="0"/>
        </a:p>
        <a:p>
          <a:r>
            <a:rPr lang="ru-RU" dirty="0" smtClean="0"/>
            <a:t>8 883,4</a:t>
          </a:r>
          <a:endParaRPr lang="ru-RU" dirty="0"/>
        </a:p>
      </dgm:t>
    </dgm:pt>
    <dgm:pt modelId="{5D1D0685-481A-4294-BA86-D8D5E5F33E43}" type="parTrans" cxnId="{52ED9011-8D61-473D-8787-1FAB1FF8A17C}">
      <dgm:prSet/>
      <dgm:spPr/>
      <dgm:t>
        <a:bodyPr/>
        <a:lstStyle/>
        <a:p>
          <a:endParaRPr lang="ru-RU"/>
        </a:p>
      </dgm:t>
    </dgm:pt>
    <dgm:pt modelId="{24CDCA37-7E40-4EC5-B3F5-4E442C830E01}" type="sibTrans" cxnId="{52ED9011-8D61-473D-8787-1FAB1FF8A17C}">
      <dgm:prSet/>
      <dgm:spPr/>
      <dgm:t>
        <a:bodyPr/>
        <a:lstStyle/>
        <a:p>
          <a:endParaRPr lang="ru-RU"/>
        </a:p>
      </dgm:t>
    </dgm:pt>
    <dgm:pt modelId="{ED53D4F0-3D7B-49B3-A826-93C2174AA50B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ДОХОДЫ</a:t>
          </a:r>
        </a:p>
        <a:p>
          <a:r>
            <a:rPr lang="ru-RU" dirty="0" smtClean="0"/>
            <a:t>431 978,1</a:t>
          </a:r>
          <a:endParaRPr lang="ru-RU" dirty="0"/>
        </a:p>
      </dgm:t>
    </dgm:pt>
    <dgm:pt modelId="{0A2FB07A-D3A6-4E20-9FF8-CC750916C66D}" type="parTrans" cxnId="{13F86598-D176-4CCD-AA88-C2ECF81349D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BE7554BE-7B04-4C68-8925-0F064D8CDB79}" type="sibTrans" cxnId="{13F86598-D176-4CCD-AA88-C2ECF81349D5}">
      <dgm:prSet/>
      <dgm:spPr/>
      <dgm:t>
        <a:bodyPr/>
        <a:lstStyle/>
        <a:p>
          <a:endParaRPr lang="ru-RU"/>
        </a:p>
      </dgm:t>
    </dgm:pt>
    <dgm:pt modelId="{6230B48D-8513-4817-91D5-DB76EBAC73B8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РАСХОДЫ</a:t>
          </a:r>
        </a:p>
        <a:p>
          <a:r>
            <a:rPr lang="ru-RU" dirty="0" smtClean="0"/>
            <a:t>423 094,7</a:t>
          </a:r>
          <a:endParaRPr lang="ru-RU" dirty="0"/>
        </a:p>
      </dgm:t>
    </dgm:pt>
    <dgm:pt modelId="{58D0E52C-DDF7-44D9-A715-BEA36AE8B303}" type="parTrans" cxnId="{6E39A62B-7556-4055-B4AF-AF6E924BD13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5BA121E4-A1F2-4143-9613-542393405DC1}" type="sibTrans" cxnId="{6E39A62B-7556-4055-B4AF-AF6E924BD132}">
      <dgm:prSet/>
      <dgm:spPr/>
      <dgm:t>
        <a:bodyPr/>
        <a:lstStyle/>
        <a:p>
          <a:endParaRPr lang="ru-RU"/>
        </a:p>
      </dgm:t>
    </dgm:pt>
    <dgm:pt modelId="{13AA3EC6-48AE-421B-8BEF-B14C99283940}">
      <dgm:prSet custRadScaleRad="84021" custRadScaleInc="8485"/>
      <dgm:spPr/>
      <dgm:t>
        <a:bodyPr/>
        <a:lstStyle/>
        <a:p>
          <a:endParaRPr lang="ru-RU" dirty="0"/>
        </a:p>
      </dgm:t>
    </dgm:pt>
    <dgm:pt modelId="{CE47A4E5-4B18-4F0A-8BBC-FA71C40C659B}" type="parTrans" cxnId="{99BE30EB-2576-4182-BE95-B5D9B86AB7A7}">
      <dgm:prSet custLinFactY="-74713" custLinFactNeighborX="60320" custLinFactNeighborY="-100000"/>
      <dgm:spPr/>
      <dgm:t>
        <a:bodyPr/>
        <a:lstStyle/>
        <a:p>
          <a:endParaRPr lang="ru-RU"/>
        </a:p>
      </dgm:t>
    </dgm:pt>
    <dgm:pt modelId="{3E6A37A8-9C50-447C-A03D-073FC379B520}" type="sibTrans" cxnId="{99BE30EB-2576-4182-BE95-B5D9B86AB7A7}">
      <dgm:prSet/>
      <dgm:spPr/>
      <dgm:t>
        <a:bodyPr/>
        <a:lstStyle/>
        <a:p>
          <a:endParaRPr lang="ru-RU"/>
        </a:p>
      </dgm:t>
    </dgm:pt>
    <dgm:pt modelId="{D1EDF3D5-FB5F-4AC7-A07A-27F5ED9E26F4}">
      <dgm:prSet custRadScaleRad="84021" custRadScaleInc="8485"/>
      <dgm:spPr/>
      <dgm:t>
        <a:bodyPr/>
        <a:lstStyle/>
        <a:p>
          <a:endParaRPr lang="ru-RU" dirty="0"/>
        </a:p>
      </dgm:t>
    </dgm:pt>
    <dgm:pt modelId="{174AF0A8-A55F-45D0-BF59-9575E83FF214}" type="parTrans" cxnId="{FFF75A62-6897-4287-AA7A-9BC5B942B506}">
      <dgm:prSet custLinFactNeighborX="2172" custLinFactNeighborY="7675"/>
      <dgm:spPr/>
      <dgm:t>
        <a:bodyPr/>
        <a:lstStyle/>
        <a:p>
          <a:endParaRPr lang="ru-RU"/>
        </a:p>
      </dgm:t>
    </dgm:pt>
    <dgm:pt modelId="{88D94C64-A504-4586-9713-717CC3497CD5}" type="sibTrans" cxnId="{FFF75A62-6897-4287-AA7A-9BC5B942B506}">
      <dgm:prSet/>
      <dgm:spPr/>
      <dgm:t>
        <a:bodyPr/>
        <a:lstStyle/>
        <a:p>
          <a:endParaRPr lang="ru-RU"/>
        </a:p>
      </dgm:t>
    </dgm:pt>
    <dgm:pt modelId="{F05C6148-2541-4B4F-B9DA-6AE83B34CC83}" type="pres">
      <dgm:prSet presAssocID="{971AAD0D-5528-435B-9C20-91AD8842D0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035E9A-0FDE-4A27-A5A8-362F4FAF3FD1}" type="pres">
      <dgm:prSet presAssocID="{E5233885-AD84-4465-9BF4-4098FDC02975}" presName="centerShape" presStyleLbl="node0" presStyleIdx="0" presStyleCnt="1" custScaleX="103961" custScaleY="78036" custLinFactNeighborX="-914" custLinFactNeighborY="-1835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7C3884F-61B1-4559-BDA2-6288AFD3311E}" type="pres">
      <dgm:prSet presAssocID="{0A2FB07A-D3A6-4E20-9FF8-CC750916C66D}" presName="parTrans" presStyleLbl="bgSibTrans2D1" presStyleIdx="0" presStyleCnt="2" custAng="19104466" custScaleX="63275" custLinFactX="12690" custLinFactNeighborX="100000" custLinFactNeighborY="-88308"/>
      <dgm:spPr/>
      <dgm:t>
        <a:bodyPr/>
        <a:lstStyle/>
        <a:p>
          <a:endParaRPr lang="ru-RU"/>
        </a:p>
      </dgm:t>
    </dgm:pt>
    <dgm:pt modelId="{46B9D9D7-827B-4B7A-B0DA-975EA8A596B7}" type="pres">
      <dgm:prSet presAssocID="{ED53D4F0-3D7B-49B3-A826-93C2174AA50B}" presName="node" presStyleLbl="node1" presStyleIdx="0" presStyleCnt="2" custRadScaleRad="84021" custRadScaleInc="8485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CDE68472-9A04-411E-8F74-765E0F0F14C4}" type="pres">
      <dgm:prSet presAssocID="{58D0E52C-DDF7-44D9-A715-BEA36AE8B303}" presName="parTrans" presStyleLbl="bgSibTrans2D1" presStyleIdx="1" presStyleCnt="2" custAng="2425388" custScaleX="67411" custLinFactX="-15448" custLinFactNeighborX="-100000" custLinFactNeighborY="-89172"/>
      <dgm:spPr/>
      <dgm:t>
        <a:bodyPr/>
        <a:lstStyle/>
        <a:p>
          <a:endParaRPr lang="ru-RU"/>
        </a:p>
      </dgm:t>
    </dgm:pt>
    <dgm:pt modelId="{87E543D6-9C27-4681-B5AB-2F4ECEC8456C}" type="pres">
      <dgm:prSet presAssocID="{6230B48D-8513-4817-91D5-DB76EBAC73B8}" presName="node" presStyleLbl="node1" presStyleIdx="1" presStyleCnt="2" custRadScaleRad="83190" custRadScaleInc="-9072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</dgm:ptLst>
  <dgm:cxnLst>
    <dgm:cxn modelId="{FFF75A62-6897-4287-AA7A-9BC5B942B506}" srcId="{971AAD0D-5528-435B-9C20-91AD8842D008}" destId="{D1EDF3D5-FB5F-4AC7-A07A-27F5ED9E26F4}" srcOrd="2" destOrd="0" parTransId="{174AF0A8-A55F-45D0-BF59-9575E83FF214}" sibTransId="{88D94C64-A504-4586-9713-717CC3497CD5}"/>
    <dgm:cxn modelId="{13F86598-D176-4CCD-AA88-C2ECF81349D5}" srcId="{E5233885-AD84-4465-9BF4-4098FDC02975}" destId="{ED53D4F0-3D7B-49B3-A826-93C2174AA50B}" srcOrd="0" destOrd="0" parTransId="{0A2FB07A-D3A6-4E20-9FF8-CC750916C66D}" sibTransId="{BE7554BE-7B04-4C68-8925-0F064D8CDB79}"/>
    <dgm:cxn modelId="{99BE30EB-2576-4182-BE95-B5D9B86AB7A7}" srcId="{971AAD0D-5528-435B-9C20-91AD8842D008}" destId="{13AA3EC6-48AE-421B-8BEF-B14C99283940}" srcOrd="1" destOrd="0" parTransId="{CE47A4E5-4B18-4F0A-8BBC-FA71C40C659B}" sibTransId="{3E6A37A8-9C50-447C-A03D-073FC379B520}"/>
    <dgm:cxn modelId="{75F9830D-71FF-4FC7-84AA-D800AE03F714}" type="presOf" srcId="{ED53D4F0-3D7B-49B3-A826-93C2174AA50B}" destId="{46B9D9D7-827B-4B7A-B0DA-975EA8A596B7}" srcOrd="0" destOrd="0" presId="urn:microsoft.com/office/officeart/2005/8/layout/radial4"/>
    <dgm:cxn modelId="{52ED9011-8D61-473D-8787-1FAB1FF8A17C}" srcId="{971AAD0D-5528-435B-9C20-91AD8842D008}" destId="{E5233885-AD84-4465-9BF4-4098FDC02975}" srcOrd="0" destOrd="0" parTransId="{5D1D0685-481A-4294-BA86-D8D5E5F33E43}" sibTransId="{24CDCA37-7E40-4EC5-B3F5-4E442C830E01}"/>
    <dgm:cxn modelId="{CE62392D-BC6E-421A-81D4-DCC99655CB74}" type="presOf" srcId="{6230B48D-8513-4817-91D5-DB76EBAC73B8}" destId="{87E543D6-9C27-4681-B5AB-2F4ECEC8456C}" srcOrd="0" destOrd="0" presId="urn:microsoft.com/office/officeart/2005/8/layout/radial4"/>
    <dgm:cxn modelId="{E0A33150-3D0A-4065-AAF8-527FE1DC9CA9}" type="presOf" srcId="{0A2FB07A-D3A6-4E20-9FF8-CC750916C66D}" destId="{87C3884F-61B1-4559-BDA2-6288AFD3311E}" srcOrd="0" destOrd="0" presId="urn:microsoft.com/office/officeart/2005/8/layout/radial4"/>
    <dgm:cxn modelId="{E32B4B24-76EC-4A04-8134-C00DD95BDDEE}" type="presOf" srcId="{58D0E52C-DDF7-44D9-A715-BEA36AE8B303}" destId="{CDE68472-9A04-411E-8F74-765E0F0F14C4}" srcOrd="0" destOrd="0" presId="urn:microsoft.com/office/officeart/2005/8/layout/radial4"/>
    <dgm:cxn modelId="{E266DF0B-3E7E-43DD-BB54-30A88C609B22}" type="presOf" srcId="{971AAD0D-5528-435B-9C20-91AD8842D008}" destId="{F05C6148-2541-4B4F-B9DA-6AE83B34CC83}" srcOrd="0" destOrd="0" presId="urn:microsoft.com/office/officeart/2005/8/layout/radial4"/>
    <dgm:cxn modelId="{D170BA0A-EF4E-493B-99F7-1A98D916863A}" type="presOf" srcId="{E5233885-AD84-4465-9BF4-4098FDC02975}" destId="{FF035E9A-0FDE-4A27-A5A8-362F4FAF3FD1}" srcOrd="0" destOrd="0" presId="urn:microsoft.com/office/officeart/2005/8/layout/radial4"/>
    <dgm:cxn modelId="{6E39A62B-7556-4055-B4AF-AF6E924BD132}" srcId="{E5233885-AD84-4465-9BF4-4098FDC02975}" destId="{6230B48D-8513-4817-91D5-DB76EBAC73B8}" srcOrd="1" destOrd="0" parTransId="{58D0E52C-DDF7-44D9-A715-BEA36AE8B303}" sibTransId="{5BA121E4-A1F2-4143-9613-542393405DC1}"/>
    <dgm:cxn modelId="{7AB9915B-6A34-49FE-B0DE-285EE6D77399}" type="presParOf" srcId="{F05C6148-2541-4B4F-B9DA-6AE83B34CC83}" destId="{FF035E9A-0FDE-4A27-A5A8-362F4FAF3FD1}" srcOrd="0" destOrd="0" presId="urn:microsoft.com/office/officeart/2005/8/layout/radial4"/>
    <dgm:cxn modelId="{1EA386E5-3FCA-4242-B389-CE6EDA1B2743}" type="presParOf" srcId="{F05C6148-2541-4B4F-B9DA-6AE83B34CC83}" destId="{87C3884F-61B1-4559-BDA2-6288AFD3311E}" srcOrd="1" destOrd="0" presId="urn:microsoft.com/office/officeart/2005/8/layout/radial4"/>
    <dgm:cxn modelId="{BE42B956-6316-4018-B12C-1FBED34034FC}" type="presParOf" srcId="{F05C6148-2541-4B4F-B9DA-6AE83B34CC83}" destId="{46B9D9D7-827B-4B7A-B0DA-975EA8A596B7}" srcOrd="2" destOrd="0" presId="urn:microsoft.com/office/officeart/2005/8/layout/radial4"/>
    <dgm:cxn modelId="{7A44AACE-F32D-4D25-B3D6-991D7618AD70}" type="presParOf" srcId="{F05C6148-2541-4B4F-B9DA-6AE83B34CC83}" destId="{CDE68472-9A04-411E-8F74-765E0F0F14C4}" srcOrd="3" destOrd="0" presId="urn:microsoft.com/office/officeart/2005/8/layout/radial4"/>
    <dgm:cxn modelId="{73F521DA-28DE-4960-87AC-F1F1AED39224}" type="presParOf" srcId="{F05C6148-2541-4B4F-B9DA-6AE83B34CC83}" destId="{87E543D6-9C27-4681-B5AB-2F4ECEC8456C}" srcOrd="4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A91B6C-3299-41AF-BF10-D5A0B0835A4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E1EFA8-D0DF-4C23-B89E-F546F07E36F6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Дотации</a:t>
          </a:r>
        </a:p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84 693,2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3203EDE7-0788-447D-A4E4-E4E4447E2829}" type="parTrans" cxnId="{CB7E0563-EFD8-4E8D-A4A3-E5C77781D33A}">
      <dgm:prSet/>
      <dgm:spPr/>
      <dgm:t>
        <a:bodyPr/>
        <a:lstStyle/>
        <a:p>
          <a:endParaRPr lang="ru-RU" sz="2000"/>
        </a:p>
      </dgm:t>
    </dgm:pt>
    <dgm:pt modelId="{54223C6B-8782-4264-813B-2C53614855D5}" type="sibTrans" cxnId="{CB7E0563-EFD8-4E8D-A4A3-E5C77781D33A}">
      <dgm:prSet/>
      <dgm:spPr/>
      <dgm:t>
        <a:bodyPr/>
        <a:lstStyle/>
        <a:p>
          <a:endParaRPr lang="ru-RU" sz="2000"/>
        </a:p>
      </dgm:t>
    </dgm:pt>
    <dgm:pt modelId="{5491BEC5-CD49-4233-95DA-570272C75EF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Субсидии</a:t>
          </a:r>
        </a:p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93 810,2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F126EB59-9D0F-445C-B966-C06D666B1969}" type="parTrans" cxnId="{0CD3759B-594E-4D82-A27A-C28A1A86F1B9}">
      <dgm:prSet/>
      <dgm:spPr/>
      <dgm:t>
        <a:bodyPr/>
        <a:lstStyle/>
        <a:p>
          <a:endParaRPr lang="ru-RU" sz="2000"/>
        </a:p>
      </dgm:t>
    </dgm:pt>
    <dgm:pt modelId="{C6DB886D-FA4E-46DE-A570-9141F13352E9}" type="sibTrans" cxnId="{0CD3759B-594E-4D82-A27A-C28A1A86F1B9}">
      <dgm:prSet/>
      <dgm:spPr/>
      <dgm:t>
        <a:bodyPr/>
        <a:lstStyle/>
        <a:p>
          <a:endParaRPr lang="ru-RU" sz="2000"/>
        </a:p>
      </dgm:t>
    </dgm:pt>
    <dgm:pt modelId="{FDE78B46-ED8A-4739-BF25-DB9EA2021F47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Субвенции</a:t>
          </a:r>
        </a:p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176 169,6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D94D80EB-2361-4D8A-B4AD-461ED8ABD472}" type="parTrans" cxnId="{ECA3BAFA-1432-4596-B98C-ACFD39474085}">
      <dgm:prSet/>
      <dgm:spPr/>
      <dgm:t>
        <a:bodyPr/>
        <a:lstStyle/>
        <a:p>
          <a:endParaRPr lang="ru-RU" sz="2000"/>
        </a:p>
      </dgm:t>
    </dgm:pt>
    <dgm:pt modelId="{8D5D09DD-633C-4C6B-A595-F4BBCCB27FFD}" type="sibTrans" cxnId="{ECA3BAFA-1432-4596-B98C-ACFD39474085}">
      <dgm:prSet/>
      <dgm:spPr/>
      <dgm:t>
        <a:bodyPr/>
        <a:lstStyle/>
        <a:p>
          <a:endParaRPr lang="ru-RU" sz="2000"/>
        </a:p>
      </dgm:t>
    </dgm:pt>
    <dgm:pt modelId="{1BF005AC-F018-49AD-8502-30AD02F197CF}">
      <dgm:prSet phldrT="[Текст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latin typeface="Arial" pitchFamily="34" charset="0"/>
              <a:cs typeface="Arial" pitchFamily="34" charset="0"/>
            </a:rPr>
            <a:t>                                               Иные межбюджетные трансферты</a:t>
          </a:r>
        </a:p>
        <a:p>
          <a:pPr>
            <a:spcAft>
              <a:spcPts val="0"/>
            </a:spcAft>
          </a:pPr>
          <a:r>
            <a:rPr lang="ru-RU" sz="2000" b="1" dirty="0" smtClean="0">
              <a:latin typeface="Arial" pitchFamily="34" charset="0"/>
              <a:cs typeface="Arial" pitchFamily="34" charset="0"/>
            </a:rPr>
            <a:t>223,1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C81D0548-B695-424F-9B0F-467D3CA34B78}" type="parTrans" cxnId="{E83C6D6B-7BD5-40DF-8165-906F5EBD6253}">
      <dgm:prSet/>
      <dgm:spPr/>
      <dgm:t>
        <a:bodyPr/>
        <a:lstStyle/>
        <a:p>
          <a:endParaRPr lang="ru-RU" sz="2000"/>
        </a:p>
      </dgm:t>
    </dgm:pt>
    <dgm:pt modelId="{525E537F-08E1-4912-ADE0-4962221CB19A}" type="sibTrans" cxnId="{E83C6D6B-7BD5-40DF-8165-906F5EBD6253}">
      <dgm:prSet/>
      <dgm:spPr/>
      <dgm:t>
        <a:bodyPr/>
        <a:lstStyle/>
        <a:p>
          <a:endParaRPr lang="ru-RU" sz="2000"/>
        </a:p>
      </dgm:t>
    </dgm:pt>
    <dgm:pt modelId="{2509725D-94AA-4270-B609-42FEA84B5C68}">
      <dgm:prSet phldrT="[Текст]" custT="1"/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latin typeface="Arial" pitchFamily="34" charset="0"/>
              <a:cs typeface="Arial" pitchFamily="34" charset="0"/>
            </a:rPr>
            <a:t>Возврат остатков субсидий и </a:t>
          </a:r>
          <a:r>
            <a:rPr lang="ru-RU" sz="2000" b="1" dirty="0" err="1" smtClean="0">
              <a:latin typeface="Arial" pitchFamily="34" charset="0"/>
              <a:cs typeface="Arial" pitchFamily="34" charset="0"/>
            </a:rPr>
            <a:t>субвеций</a:t>
          </a:r>
          <a:r>
            <a:rPr lang="ru-RU" sz="2000" b="1" dirty="0" smtClean="0">
              <a:latin typeface="Arial" pitchFamily="34" charset="0"/>
              <a:cs typeface="Arial" pitchFamily="34" charset="0"/>
            </a:rPr>
            <a:t> </a:t>
          </a:r>
        </a:p>
        <a:p>
          <a:pPr>
            <a:spcAft>
              <a:spcPts val="0"/>
            </a:spcAft>
          </a:pPr>
          <a:r>
            <a:rPr lang="ru-RU" sz="2000" b="1" dirty="0" smtClean="0">
              <a:latin typeface="Arial" pitchFamily="34" charset="0"/>
              <a:cs typeface="Arial" pitchFamily="34" charset="0"/>
            </a:rPr>
            <a:t>прошлых лет </a:t>
          </a:r>
        </a:p>
        <a:p>
          <a:pPr>
            <a:spcAft>
              <a:spcPts val="0"/>
            </a:spcAft>
          </a:pPr>
          <a:r>
            <a:rPr lang="ru-RU" sz="2000" b="1" dirty="0" smtClean="0">
              <a:latin typeface="Arial" pitchFamily="34" charset="0"/>
              <a:cs typeface="Arial" pitchFamily="34" charset="0"/>
            </a:rPr>
            <a:t>-1 471,4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0D49E78F-7794-4269-89A8-60BBBCD20595}" type="sibTrans" cxnId="{083CFE5F-6ACE-4E0A-ABC6-868F31166097}">
      <dgm:prSet/>
      <dgm:spPr/>
      <dgm:t>
        <a:bodyPr/>
        <a:lstStyle/>
        <a:p>
          <a:endParaRPr lang="ru-RU" sz="2000"/>
        </a:p>
      </dgm:t>
    </dgm:pt>
    <dgm:pt modelId="{293DF90B-0D88-4671-8FCB-1DD0EC1AF875}" type="parTrans" cxnId="{083CFE5F-6ACE-4E0A-ABC6-868F31166097}">
      <dgm:prSet/>
      <dgm:spPr/>
      <dgm:t>
        <a:bodyPr/>
        <a:lstStyle/>
        <a:p>
          <a:endParaRPr lang="ru-RU" sz="2000"/>
        </a:p>
      </dgm:t>
    </dgm:pt>
    <dgm:pt modelId="{6F049A7B-BE69-4824-8ACB-7A4AE1AFEE41}" type="pres">
      <dgm:prSet presAssocID="{EFA91B6C-3299-41AF-BF10-D5A0B0835A4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997988-07B3-4538-B2A5-1166494F366C}" type="pres">
      <dgm:prSet presAssocID="{EFA91B6C-3299-41AF-BF10-D5A0B0835A4B}" presName="matrix" presStyleCnt="0"/>
      <dgm:spPr/>
    </dgm:pt>
    <dgm:pt modelId="{1FD80105-504C-431F-87A8-146FA40D09CB}" type="pres">
      <dgm:prSet presAssocID="{EFA91B6C-3299-41AF-BF10-D5A0B0835A4B}" presName="tile1" presStyleLbl="node1" presStyleIdx="0" presStyleCnt="4" custLinFactNeighborX="0" custLinFactNeighborY="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EADF39F-7B75-408D-9519-7940561FF99C}" type="pres">
      <dgm:prSet presAssocID="{EFA91B6C-3299-41AF-BF10-D5A0B0835A4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2D704-3994-42FA-8FC1-2047AF23BC37}" type="pres">
      <dgm:prSet presAssocID="{EFA91B6C-3299-41AF-BF10-D5A0B0835A4B}" presName="tile2" presStyleLbl="node1" presStyleIdx="1" presStyleCnt="4" custLinFactNeighborX="952"/>
      <dgm:spPr/>
      <dgm:t>
        <a:bodyPr/>
        <a:lstStyle/>
        <a:p>
          <a:endParaRPr lang="ru-RU"/>
        </a:p>
      </dgm:t>
    </dgm:pt>
    <dgm:pt modelId="{78FBF227-CE64-42D0-9813-211671E17331}" type="pres">
      <dgm:prSet presAssocID="{EFA91B6C-3299-41AF-BF10-D5A0B0835A4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E7E8B-0608-4DA9-9EA2-65EF1AB9963E}" type="pres">
      <dgm:prSet presAssocID="{EFA91B6C-3299-41AF-BF10-D5A0B0835A4B}" presName="tile3" presStyleLbl="node1" presStyleIdx="2" presStyleCnt="4"/>
      <dgm:spPr/>
      <dgm:t>
        <a:bodyPr/>
        <a:lstStyle/>
        <a:p>
          <a:endParaRPr lang="ru-RU"/>
        </a:p>
      </dgm:t>
    </dgm:pt>
    <dgm:pt modelId="{29DE6BC4-9ED1-4B02-84B4-5C6DCE74B814}" type="pres">
      <dgm:prSet presAssocID="{EFA91B6C-3299-41AF-BF10-D5A0B0835A4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1A983-1F40-44C5-91EE-F44A368F277A}" type="pres">
      <dgm:prSet presAssocID="{EFA91B6C-3299-41AF-BF10-D5A0B0835A4B}" presName="tile4" presStyleLbl="node1" presStyleIdx="3" presStyleCnt="4" custLinFactNeighborX="2344" custLinFactNeighborY="0"/>
      <dgm:spPr/>
      <dgm:t>
        <a:bodyPr/>
        <a:lstStyle/>
        <a:p>
          <a:endParaRPr lang="ru-RU"/>
        </a:p>
      </dgm:t>
    </dgm:pt>
    <dgm:pt modelId="{482BE590-69E7-4790-8D60-25131197EEAF}" type="pres">
      <dgm:prSet presAssocID="{EFA91B6C-3299-41AF-BF10-D5A0B0835A4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562B6-6CB9-4146-BF78-9C5AA7CF544B}" type="pres">
      <dgm:prSet presAssocID="{EFA91B6C-3299-41AF-BF10-D5A0B0835A4B}" presName="centerTile" presStyleLbl="fgShp" presStyleIdx="0" presStyleCnt="1" custScaleX="90474" custScaleY="154689" custLinFactNeighborX="-8729" custLinFactNeighborY="390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C75ACAD-BDF9-4DD4-8E16-3D5C08E4D408}" type="presOf" srcId="{FDE78B46-ED8A-4739-BF25-DB9EA2021F47}" destId="{29DE6BC4-9ED1-4B02-84B4-5C6DCE74B814}" srcOrd="1" destOrd="0" presId="urn:microsoft.com/office/officeart/2005/8/layout/matrix1"/>
    <dgm:cxn modelId="{083CFE5F-6ACE-4E0A-ABC6-868F31166097}" srcId="{EFA91B6C-3299-41AF-BF10-D5A0B0835A4B}" destId="{2509725D-94AA-4270-B609-42FEA84B5C68}" srcOrd="0" destOrd="0" parTransId="{293DF90B-0D88-4671-8FCB-1DD0EC1AF875}" sibTransId="{0D49E78F-7794-4269-89A8-60BBBCD20595}"/>
    <dgm:cxn modelId="{5B4C4974-3133-4AAF-B6C1-A4D1FFFEC351}" type="presOf" srcId="{37E1EFA8-D0DF-4C23-B89E-F546F07E36F6}" destId="{4EADF39F-7B75-408D-9519-7940561FF99C}" srcOrd="1" destOrd="0" presId="urn:microsoft.com/office/officeart/2005/8/layout/matrix1"/>
    <dgm:cxn modelId="{D55717D6-DDFE-4408-83CD-0BBFFE88875E}" type="presOf" srcId="{FDE78B46-ED8A-4739-BF25-DB9EA2021F47}" destId="{847E7E8B-0608-4DA9-9EA2-65EF1AB9963E}" srcOrd="0" destOrd="0" presId="urn:microsoft.com/office/officeart/2005/8/layout/matrix1"/>
    <dgm:cxn modelId="{53516AAC-04D1-429D-89D0-13C77775C789}" type="presOf" srcId="{37E1EFA8-D0DF-4C23-B89E-F546F07E36F6}" destId="{1FD80105-504C-431F-87A8-146FA40D09CB}" srcOrd="0" destOrd="0" presId="urn:microsoft.com/office/officeart/2005/8/layout/matrix1"/>
    <dgm:cxn modelId="{FB3D971C-4DA8-4AF1-8324-C09D5BDC80E2}" type="presOf" srcId="{5491BEC5-CD49-4233-95DA-570272C75EF6}" destId="{7732D704-3994-42FA-8FC1-2047AF23BC37}" srcOrd="0" destOrd="0" presId="urn:microsoft.com/office/officeart/2005/8/layout/matrix1"/>
    <dgm:cxn modelId="{27CD2A8A-06F1-47D2-8680-802DE978B69C}" type="presOf" srcId="{5491BEC5-CD49-4233-95DA-570272C75EF6}" destId="{78FBF227-CE64-42D0-9813-211671E17331}" srcOrd="1" destOrd="0" presId="urn:microsoft.com/office/officeart/2005/8/layout/matrix1"/>
    <dgm:cxn modelId="{B5C60A34-1042-4FE8-8B6F-7ECD59C5129B}" type="presOf" srcId="{2509725D-94AA-4270-B609-42FEA84B5C68}" destId="{524562B6-6CB9-4146-BF78-9C5AA7CF544B}" srcOrd="0" destOrd="0" presId="urn:microsoft.com/office/officeart/2005/8/layout/matrix1"/>
    <dgm:cxn modelId="{CB7E0563-EFD8-4E8D-A4A3-E5C77781D33A}" srcId="{2509725D-94AA-4270-B609-42FEA84B5C68}" destId="{37E1EFA8-D0DF-4C23-B89E-F546F07E36F6}" srcOrd="0" destOrd="0" parTransId="{3203EDE7-0788-447D-A4E4-E4E4447E2829}" sibTransId="{54223C6B-8782-4264-813B-2C53614855D5}"/>
    <dgm:cxn modelId="{0CD3759B-594E-4D82-A27A-C28A1A86F1B9}" srcId="{2509725D-94AA-4270-B609-42FEA84B5C68}" destId="{5491BEC5-CD49-4233-95DA-570272C75EF6}" srcOrd="1" destOrd="0" parTransId="{F126EB59-9D0F-445C-B966-C06D666B1969}" sibTransId="{C6DB886D-FA4E-46DE-A570-9141F13352E9}"/>
    <dgm:cxn modelId="{E83C6D6B-7BD5-40DF-8165-906F5EBD6253}" srcId="{2509725D-94AA-4270-B609-42FEA84B5C68}" destId="{1BF005AC-F018-49AD-8502-30AD02F197CF}" srcOrd="3" destOrd="0" parTransId="{C81D0548-B695-424F-9B0F-467D3CA34B78}" sibTransId="{525E537F-08E1-4912-ADE0-4962221CB19A}"/>
    <dgm:cxn modelId="{D2EB6811-30EA-48C5-BA29-E158629C148E}" type="presOf" srcId="{EFA91B6C-3299-41AF-BF10-D5A0B0835A4B}" destId="{6F049A7B-BE69-4824-8ACB-7A4AE1AFEE41}" srcOrd="0" destOrd="0" presId="urn:microsoft.com/office/officeart/2005/8/layout/matrix1"/>
    <dgm:cxn modelId="{54F8EB98-BE0B-41FD-8B5C-B8359FB06EC0}" type="presOf" srcId="{1BF005AC-F018-49AD-8502-30AD02F197CF}" destId="{482BE590-69E7-4790-8D60-25131197EEAF}" srcOrd="1" destOrd="0" presId="urn:microsoft.com/office/officeart/2005/8/layout/matrix1"/>
    <dgm:cxn modelId="{ECA3BAFA-1432-4596-B98C-ACFD39474085}" srcId="{2509725D-94AA-4270-B609-42FEA84B5C68}" destId="{FDE78B46-ED8A-4739-BF25-DB9EA2021F47}" srcOrd="2" destOrd="0" parTransId="{D94D80EB-2361-4D8A-B4AD-461ED8ABD472}" sibTransId="{8D5D09DD-633C-4C6B-A595-F4BBCCB27FFD}"/>
    <dgm:cxn modelId="{458904B4-13A9-463E-A9FB-33AF6765022D}" type="presOf" srcId="{1BF005AC-F018-49AD-8502-30AD02F197CF}" destId="{F0F1A983-1F40-44C5-91EE-F44A368F277A}" srcOrd="0" destOrd="0" presId="urn:microsoft.com/office/officeart/2005/8/layout/matrix1"/>
    <dgm:cxn modelId="{87ABFFDF-9FBE-4631-98E4-CF5D5D24E85F}" type="presParOf" srcId="{6F049A7B-BE69-4824-8ACB-7A4AE1AFEE41}" destId="{34997988-07B3-4538-B2A5-1166494F366C}" srcOrd="0" destOrd="0" presId="urn:microsoft.com/office/officeart/2005/8/layout/matrix1"/>
    <dgm:cxn modelId="{C5320E3D-0995-4392-873A-702090B6A9DB}" type="presParOf" srcId="{34997988-07B3-4538-B2A5-1166494F366C}" destId="{1FD80105-504C-431F-87A8-146FA40D09CB}" srcOrd="0" destOrd="0" presId="urn:microsoft.com/office/officeart/2005/8/layout/matrix1"/>
    <dgm:cxn modelId="{B474634B-C718-4954-85BE-4FD6D0255C79}" type="presParOf" srcId="{34997988-07B3-4538-B2A5-1166494F366C}" destId="{4EADF39F-7B75-408D-9519-7940561FF99C}" srcOrd="1" destOrd="0" presId="urn:microsoft.com/office/officeart/2005/8/layout/matrix1"/>
    <dgm:cxn modelId="{6B04B3EF-3144-4DF5-851E-B7F73C352675}" type="presParOf" srcId="{34997988-07B3-4538-B2A5-1166494F366C}" destId="{7732D704-3994-42FA-8FC1-2047AF23BC37}" srcOrd="2" destOrd="0" presId="urn:microsoft.com/office/officeart/2005/8/layout/matrix1"/>
    <dgm:cxn modelId="{DA9EEFD8-F140-4485-8D68-C62A26857EBA}" type="presParOf" srcId="{34997988-07B3-4538-B2A5-1166494F366C}" destId="{78FBF227-CE64-42D0-9813-211671E17331}" srcOrd="3" destOrd="0" presId="urn:microsoft.com/office/officeart/2005/8/layout/matrix1"/>
    <dgm:cxn modelId="{3EB88F6E-0B81-4E1A-97F0-AFBA5164B238}" type="presParOf" srcId="{34997988-07B3-4538-B2A5-1166494F366C}" destId="{847E7E8B-0608-4DA9-9EA2-65EF1AB9963E}" srcOrd="4" destOrd="0" presId="urn:microsoft.com/office/officeart/2005/8/layout/matrix1"/>
    <dgm:cxn modelId="{C237EC6B-9652-4FB6-AD3D-88677BACA169}" type="presParOf" srcId="{34997988-07B3-4538-B2A5-1166494F366C}" destId="{29DE6BC4-9ED1-4B02-84B4-5C6DCE74B814}" srcOrd="5" destOrd="0" presId="urn:microsoft.com/office/officeart/2005/8/layout/matrix1"/>
    <dgm:cxn modelId="{37C4EC57-F4C3-4C5A-9C76-5A4043F82660}" type="presParOf" srcId="{34997988-07B3-4538-B2A5-1166494F366C}" destId="{F0F1A983-1F40-44C5-91EE-F44A368F277A}" srcOrd="6" destOrd="0" presId="urn:microsoft.com/office/officeart/2005/8/layout/matrix1"/>
    <dgm:cxn modelId="{DCDC8941-455A-43F3-8A1D-B27B3648D7EE}" type="presParOf" srcId="{34997988-07B3-4538-B2A5-1166494F366C}" destId="{482BE590-69E7-4790-8D60-25131197EEAF}" srcOrd="7" destOrd="0" presId="urn:microsoft.com/office/officeart/2005/8/layout/matrix1"/>
    <dgm:cxn modelId="{B93715DF-7D01-46CE-A57B-4431EAE78B44}" type="presParOf" srcId="{6F049A7B-BE69-4824-8ACB-7A4AE1AFEE41}" destId="{524562B6-6CB9-4146-BF78-9C5AA7CF544B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0.33594</cdr:x>
      <cdr:y>0.25263</cdr:y>
    </cdr:from>
    <cdr:to>
      <cdr:x>0.75014</cdr:x>
      <cdr:y>0.32632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>
          <a:off x="3071802" y="1714488"/>
          <a:ext cx="3787520" cy="500102"/>
        </a:xfrm>
        <a:prstGeom xmlns:a="http://schemas.openxmlformats.org/drawingml/2006/main" prst="curvedDownArrow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0.47656</cdr:x>
      <cdr:y>0.18947</cdr:y>
    </cdr:from>
    <cdr:to>
      <cdr:x>0.64063</cdr:x>
      <cdr:y>0.24843</cdr:y>
    </cdr:to>
    <cdr:sp macro="" textlink="">
      <cdr:nvSpPr>
        <cdr:cNvPr id="3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57664" y="1285850"/>
          <a:ext cx="1500219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rgbClr val="FF0000"/>
              </a:solidFill>
            </a:rPr>
            <a:t>+49 308,9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0.60156</cdr:x>
      <cdr:y>0.6</cdr:y>
    </cdr:from>
    <cdr:to>
      <cdr:x>0.70313</cdr:x>
      <cdr:y>0.64211</cdr:y>
    </cdr:to>
    <cdr:sp macro="" textlink="">
      <cdr:nvSpPr>
        <cdr:cNvPr id="4" name="Стрелка вправо 3"/>
        <cdr:cNvSpPr/>
      </cdr:nvSpPr>
      <cdr:spPr bwMode="auto">
        <a:xfrm xmlns:a="http://schemas.openxmlformats.org/drawingml/2006/main">
          <a:off x="5500694" y="4071942"/>
          <a:ext cx="928694" cy="285752"/>
        </a:xfrm>
        <a:prstGeom xmlns:a="http://schemas.openxmlformats.org/drawingml/2006/main" prst="rightArrow">
          <a:avLst/>
        </a:prstGeom>
        <a:gradFill xmlns:a="http://schemas.openxmlformats.org/drawingml/2006/main" flip="none" rotWithShape="1">
          <a:gsLst>
            <a:gs pos="0">
              <a:schemeClr val="bg2">
                <a:lumMod val="90000"/>
                <a:shade val="30000"/>
                <a:satMod val="115000"/>
              </a:schemeClr>
            </a:gs>
            <a:gs pos="50000">
              <a:schemeClr val="bg2">
                <a:lumMod val="90000"/>
                <a:shade val="67500"/>
                <a:satMod val="115000"/>
              </a:schemeClr>
            </a:gs>
            <a:gs pos="100000">
              <a:schemeClr val="bg2">
                <a:lumMod val="90000"/>
                <a:shade val="100000"/>
                <a:satMod val="115000"/>
              </a:schemeClr>
            </a:gs>
          </a:gsLst>
          <a:lin ang="10800000" scaled="1"/>
          <a:tileRect/>
        </a:gra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0.625</cdr:x>
      <cdr:y>0.58947</cdr:y>
    </cdr:from>
    <cdr:to>
      <cdr:x>0.725</cdr:x>
      <cdr:y>0.72421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15008" y="40005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0.58594</cdr:x>
      <cdr:y>0.53684</cdr:y>
    </cdr:from>
    <cdr:to>
      <cdr:x>0.72656</cdr:x>
      <cdr:y>0.59126</cdr:y>
    </cdr:to>
    <cdr:sp macro="" textlink="">
      <cdr:nvSpPr>
        <cdr:cNvPr id="6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57835" y="3643298"/>
          <a:ext cx="1285867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</a:rPr>
            <a:t>+49 308,9</a:t>
          </a:r>
          <a:endParaRPr lang="ru-RU" sz="1800" b="1" dirty="0">
            <a:solidFill>
              <a:schemeClr val="tx1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0.32258</cdr:x>
      <cdr:y>0.17895</cdr:y>
    </cdr:from>
    <cdr:to>
      <cdr:x>0.83894</cdr:x>
      <cdr:y>0.25264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>
          <a:off x="2857488" y="1214423"/>
          <a:ext cx="4574037" cy="500101"/>
        </a:xfrm>
        <a:prstGeom xmlns:a="http://schemas.openxmlformats.org/drawingml/2006/main" prst="curvedDownArrow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0.67969</cdr:x>
      <cdr:y>0.12631</cdr:y>
    </cdr:from>
    <cdr:to>
      <cdr:x>0.84098</cdr:x>
      <cdr:y>0.18526</cdr:y>
    </cdr:to>
    <cdr:sp macro="" textlink="">
      <cdr:nvSpPr>
        <cdr:cNvPr id="3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15074" y="857234"/>
          <a:ext cx="1474836" cy="4000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2000" dirty="0" smtClean="0"/>
            <a:t>+49 308,9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0.29687</cdr:x>
      <cdr:y>0.2</cdr:y>
    </cdr:from>
    <cdr:to>
      <cdr:x>0.79688</cdr:x>
      <cdr:y>0.24211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>
          <a:off x="2714612" y="1357298"/>
          <a:ext cx="4572032" cy="285782"/>
        </a:xfrm>
        <a:prstGeom xmlns:a="http://schemas.openxmlformats.org/drawingml/2006/main" prst="curvedDownArrow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0.59375</cdr:x>
      <cdr:y>0.14737</cdr:y>
    </cdr:from>
    <cdr:to>
      <cdr:x>0.75504</cdr:x>
      <cdr:y>0.20632</cdr:y>
    </cdr:to>
    <cdr:sp macro="" textlink="">
      <cdr:nvSpPr>
        <cdr:cNvPr id="3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29256" y="1000108"/>
          <a:ext cx="1474836" cy="4000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dirty="0" smtClean="0"/>
            <a:t>+16 055,9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0.28263</cdr:x>
      <cdr:y>0.22112</cdr:y>
    </cdr:from>
    <cdr:to>
      <cdr:x>0.78922</cdr:x>
      <cdr:y>0.32813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 rot="20667634">
          <a:off x="2584346" y="1500677"/>
          <a:ext cx="4632244" cy="726185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C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0.30469</cdr:x>
      <cdr:y>0.21052</cdr:y>
    </cdr:from>
    <cdr:to>
      <cdr:x>0.46598</cdr:x>
      <cdr:y>0.26947</cdr:y>
    </cdr:to>
    <cdr:sp macro="" textlink="">
      <cdr:nvSpPr>
        <cdr:cNvPr id="3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86050" y="1428736"/>
          <a:ext cx="1474836" cy="4000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dirty="0" smtClean="0"/>
            <a:t>+ 13 150,5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0.27762</cdr:x>
      <cdr:y>0.2135</cdr:y>
    </cdr:from>
    <cdr:to>
      <cdr:x>0.79398</cdr:x>
      <cdr:y>0.33981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 rot="21039750">
          <a:off x="2538559" y="1448909"/>
          <a:ext cx="4721631" cy="857217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C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0.59375</cdr:x>
      <cdr:y>0.14737</cdr:y>
    </cdr:from>
    <cdr:to>
      <cdr:x>0.75504</cdr:x>
      <cdr:y>0.20632</cdr:y>
    </cdr:to>
    <cdr:sp macro="" textlink="">
      <cdr:nvSpPr>
        <cdr:cNvPr id="3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29256" y="1000108"/>
          <a:ext cx="1474836" cy="4000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dirty="0" smtClean="0"/>
            <a:t>+18 286,8</a:t>
          </a:r>
        </a:p>
      </cdr:txBody>
    </cdr:sp>
  </cdr:relSizeAnchor>
  <cdr:relSizeAnchor xmlns:cdr="http://schemas.openxmlformats.org/drawingml/2006/chartDrawing">
    <cdr:from>
      <cdr:x>1.09361E-7</cdr:x>
      <cdr:y>0.78948</cdr:y>
    </cdr:from>
    <cdr:to>
      <cdr:x>0.20312</cdr:x>
      <cdr:y>1</cdr:y>
    </cdr:to>
    <cdr:pic>
      <cdr:nvPicPr>
        <cdr:cNvPr id="5" name="Picture 5" descr="\\Budj1\ОБЩАЯ\main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" y="5357826"/>
          <a:ext cx="1857355" cy="14287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0.30469</cdr:x>
      <cdr:y>0.17894</cdr:y>
    </cdr:from>
    <cdr:to>
      <cdr:x>0.78125</cdr:x>
      <cdr:y>0.21053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>
          <a:off x="2786085" y="1214421"/>
          <a:ext cx="4357683" cy="214353"/>
        </a:xfrm>
        <a:prstGeom xmlns:a="http://schemas.openxmlformats.org/drawingml/2006/main" prst="curvedDownArrow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0.69531</cdr:x>
      <cdr:y>0.13684</cdr:y>
    </cdr:from>
    <cdr:to>
      <cdr:x>0.91129</cdr:x>
      <cdr:y>0.19579</cdr:y>
    </cdr:to>
    <cdr:sp macro="" textlink="">
      <cdr:nvSpPr>
        <cdr:cNvPr id="3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57950" y="928670"/>
          <a:ext cx="1974921" cy="4000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dirty="0" smtClean="0"/>
            <a:t>+1 271,9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0.30469</cdr:x>
      <cdr:y>0.21053</cdr:y>
    </cdr:from>
    <cdr:to>
      <cdr:x>0.82105</cdr:x>
      <cdr:y>0.25264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>
          <a:off x="2786050" y="1428760"/>
          <a:ext cx="4721595" cy="285788"/>
        </a:xfrm>
        <a:prstGeom xmlns:a="http://schemas.openxmlformats.org/drawingml/2006/main" prst="curvedDownArrow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0.59375</cdr:x>
      <cdr:y>0.14737</cdr:y>
    </cdr:from>
    <cdr:to>
      <cdr:x>0.75504</cdr:x>
      <cdr:y>0.20632</cdr:y>
    </cdr:to>
    <cdr:sp macro="" textlink="">
      <cdr:nvSpPr>
        <cdr:cNvPr id="3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29256" y="1000108"/>
          <a:ext cx="1474836" cy="4000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dirty="0" smtClean="0"/>
            <a:t>-3 706,9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0.29402</cdr:x>
      <cdr:y>0.27707</cdr:y>
    </cdr:from>
    <cdr:to>
      <cdr:x>0.78411</cdr:x>
      <cdr:y>0.31145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 rot="733482">
          <a:off x="2688511" y="1880328"/>
          <a:ext cx="4481357" cy="233371"/>
        </a:xfrm>
        <a:prstGeom xmlns:a="http://schemas.openxmlformats.org/drawingml/2006/main" prst="curvedDownArrow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0.60156</cdr:x>
      <cdr:y>0.23158</cdr:y>
    </cdr:from>
    <cdr:to>
      <cdr:x>0.76285</cdr:x>
      <cdr:y>0.29053</cdr:y>
    </cdr:to>
    <cdr:sp macro="" textlink="">
      <cdr:nvSpPr>
        <cdr:cNvPr id="3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00694" y="1571612"/>
          <a:ext cx="1474836" cy="4000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dirty="0" smtClean="0"/>
            <a:t>-1 257,4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0.30513</cdr:x>
      <cdr:y>0.29176</cdr:y>
    </cdr:from>
    <cdr:to>
      <cdr:x>0.78243</cdr:x>
      <cdr:y>0.33387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 rot="307070">
          <a:off x="2790097" y="1980018"/>
          <a:ext cx="4364431" cy="285782"/>
        </a:xfrm>
        <a:prstGeom xmlns:a="http://schemas.openxmlformats.org/drawingml/2006/main" prst="curvedDownArrow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0.58594</cdr:x>
      <cdr:y>0.2421</cdr:y>
    </cdr:from>
    <cdr:to>
      <cdr:x>0.74723</cdr:x>
      <cdr:y>0.30105</cdr:y>
    </cdr:to>
    <cdr:sp macro="" textlink="">
      <cdr:nvSpPr>
        <cdr:cNvPr id="3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57818" y="1643050"/>
          <a:ext cx="1474836" cy="4000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dirty="0" smtClean="0"/>
            <a:t>-1 357,8</a:t>
          </a:r>
        </a:p>
      </cdr:txBody>
    </cdr:sp>
  </cdr:relSizeAnchor>
  <cdr:relSizeAnchor xmlns:cdr="http://schemas.openxmlformats.org/drawingml/2006/chartDrawing">
    <cdr:from>
      <cdr:x>0.57813</cdr:x>
      <cdr:y>0.63158</cdr:y>
    </cdr:from>
    <cdr:to>
      <cdr:x>0.6875</cdr:x>
      <cdr:y>0.69474</cdr:y>
    </cdr:to>
    <cdr:sp macro="" textlink="">
      <cdr:nvSpPr>
        <cdr:cNvPr id="4" name="Стрелка вправо 3"/>
        <cdr:cNvSpPr/>
      </cdr:nvSpPr>
      <cdr:spPr bwMode="auto">
        <a:xfrm xmlns:a="http://schemas.openxmlformats.org/drawingml/2006/main">
          <a:off x="5286380" y="4286256"/>
          <a:ext cx="1000079" cy="428640"/>
        </a:xfrm>
        <a:prstGeom xmlns:a="http://schemas.openxmlformats.org/drawingml/2006/main" prst="rightArrow">
          <a:avLst/>
        </a:prstGeom>
        <a:gradFill xmlns:a="http://schemas.openxmlformats.org/drawingml/2006/main" flip="none" rotWithShape="1">
          <a:gsLst>
            <a:gs pos="0">
              <a:srgbClr val="FC96D0"/>
            </a:gs>
            <a:gs pos="50000">
              <a:srgbClr val="FF0000"/>
            </a:gs>
            <a:gs pos="100000">
              <a:srgbClr val="FF0000"/>
            </a:gs>
          </a:gsLst>
          <a:lin ang="0" scaled="1"/>
          <a:tileRect/>
        </a:gra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0.57031</cdr:x>
      <cdr:y>0.57895</cdr:y>
    </cdr:from>
    <cdr:to>
      <cdr:x>0.71597</cdr:x>
      <cdr:y>0.6379</cdr:y>
    </cdr:to>
    <cdr:sp macro="" textlink="">
      <cdr:nvSpPr>
        <cdr:cNvPr id="5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14942" y="3929066"/>
          <a:ext cx="1331915" cy="4000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dirty="0" smtClean="0"/>
            <a:t>+2 265,2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0.07031</cdr:x>
      <cdr:y>0</cdr:y>
    </cdr:from>
    <cdr:to>
      <cdr:x>0.90625</cdr:x>
      <cdr:y>0.14815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15" y="0"/>
          <a:ext cx="7643861" cy="857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/>
          <a:r>
            <a:rPr lang="ru-RU" sz="2800" b="1" dirty="0" smtClean="0">
              <a:latin typeface="+mj-lt"/>
              <a:cs typeface="Arial" pitchFamily="34" charset="0"/>
            </a:rPr>
            <a:t>Структура доходов в 2016 году (тыс. руб.)</a:t>
          </a:r>
          <a:endParaRPr lang="ru-RU" sz="2800" b="1" dirty="0">
            <a:latin typeface="+mj-lt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0.14062</cdr:x>
      <cdr:y>0.29293</cdr:y>
    </cdr:from>
    <cdr:to>
      <cdr:x>0.25781</cdr:x>
      <cdr:y>0.37373</cdr:y>
    </cdr:to>
    <cdr:sp macro="" textlink="">
      <cdr:nvSpPr>
        <cdr:cNvPr id="3" name="Прямая соединительная линия 2"/>
        <cdr:cNvSpPr/>
      </cdr:nvSpPr>
      <cdr:spPr bwMode="auto">
        <a:xfrm xmlns:a="http://schemas.openxmlformats.org/drawingml/2006/main" rot="10800000" flipV="1">
          <a:off x="1285852" y="2071678"/>
          <a:ext cx="1071528" cy="571473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0.28906</cdr:x>
      <cdr:y>0.18947</cdr:y>
    </cdr:from>
    <cdr:to>
      <cdr:x>0.76563</cdr:x>
      <cdr:y>0.23158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 rot="21346019">
          <a:off x="2643174" y="1285861"/>
          <a:ext cx="4357718" cy="285788"/>
        </a:xfrm>
        <a:prstGeom xmlns:a="http://schemas.openxmlformats.org/drawingml/2006/main" prst="curvedDownArrow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0.41406</cdr:x>
      <cdr:y>0.15789</cdr:y>
    </cdr:from>
    <cdr:to>
      <cdr:x>0.51406</cdr:x>
      <cdr:y>0.22105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86182" y="1071547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0.44531</cdr:x>
      <cdr:y>0.13684</cdr:y>
    </cdr:from>
    <cdr:to>
      <cdr:x>0.57031</cdr:x>
      <cdr:y>0.2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71914" y="928673"/>
          <a:ext cx="1143027" cy="428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+5 274,1</a:t>
          </a:r>
          <a:endParaRPr lang="ru-RU" sz="2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0.33632</cdr:x>
      <cdr:y>0.1817</cdr:y>
    </cdr:from>
    <cdr:to>
      <cdr:x>0.80507</cdr:x>
      <cdr:y>0.23434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 rot="492977">
          <a:off x="3075331" y="1233111"/>
          <a:ext cx="4286250" cy="357244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C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0.48437</cdr:x>
      <cdr:y>0.11579</cdr:y>
    </cdr:from>
    <cdr:to>
      <cdr:x>0.58437</cdr:x>
      <cdr:y>0.16842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29124" y="785795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-1 153,5</a:t>
          </a:r>
          <a:endParaRPr lang="ru-RU" sz="2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0.30478</cdr:x>
      <cdr:y>0.21807</cdr:y>
    </cdr:from>
    <cdr:to>
      <cdr:x>0.76572</cdr:x>
      <cdr:y>0.25947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 rot="21163853">
          <a:off x="2786889" y="1479947"/>
          <a:ext cx="4214842" cy="280981"/>
        </a:xfrm>
        <a:prstGeom xmlns:a="http://schemas.openxmlformats.org/drawingml/2006/main" prst="curvedDownArrow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0.51007</cdr:x>
      <cdr:y>0.16244</cdr:y>
    </cdr:from>
    <cdr:to>
      <cdr:x>0.61007</cdr:x>
      <cdr:y>0.20455</cdr:y>
    </cdr:to>
    <cdr:sp macro="" textlink="">
      <cdr:nvSpPr>
        <cdr:cNvPr id="3" name="TextBox 2"/>
        <cdr:cNvSpPr txBox="1"/>
      </cdr:nvSpPr>
      <cdr:spPr>
        <a:xfrm xmlns:a="http://schemas.openxmlformats.org/drawingml/2006/main" rot="21262876">
          <a:off x="4664124" y="1102443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+1 844,6</a:t>
          </a:r>
          <a:endParaRPr lang="ru-RU" sz="20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0.28916</cdr:x>
      <cdr:y>0.28182</cdr:y>
    </cdr:from>
    <cdr:to>
      <cdr:x>0.75791</cdr:x>
      <cdr:y>0.32393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 rot="20451871">
          <a:off x="2644057" y="1912612"/>
          <a:ext cx="4286250" cy="285782"/>
        </a:xfrm>
        <a:prstGeom xmlns:a="http://schemas.openxmlformats.org/drawingml/2006/main" prst="curvedDownArrow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0.46447</cdr:x>
      <cdr:y>0.21858</cdr:y>
    </cdr:from>
    <cdr:to>
      <cdr:x>0.56447</cdr:x>
      <cdr:y>0.27121</cdr:y>
    </cdr:to>
    <cdr:sp macro="" textlink="">
      <cdr:nvSpPr>
        <cdr:cNvPr id="3" name="TextBox 2"/>
        <cdr:cNvSpPr txBox="1"/>
      </cdr:nvSpPr>
      <cdr:spPr>
        <a:xfrm xmlns:a="http://schemas.openxmlformats.org/drawingml/2006/main" rot="20577847">
          <a:off x="4247070" y="1483410"/>
          <a:ext cx="914400" cy="357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+223,0</a:t>
          </a:r>
          <a:endParaRPr lang="ru-RU" sz="20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0.27306</cdr:x>
      <cdr:y>0.22759</cdr:y>
    </cdr:from>
    <cdr:to>
      <cdr:x>0.78087</cdr:x>
      <cdr:y>0.2697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 rot="21107281">
          <a:off x="2496902" y="1544583"/>
          <a:ext cx="4643415" cy="285782"/>
        </a:xfrm>
        <a:prstGeom xmlns:a="http://schemas.openxmlformats.org/drawingml/2006/main" prst="curvedDownArrow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Aria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Aria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Aria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Aria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Aria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Aria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Aria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Aria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0.36719</cdr:x>
      <cdr:y>0.18947</cdr:y>
    </cdr:from>
    <cdr:to>
      <cdr:x>0.46719</cdr:x>
      <cdr:y>0.2421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57554" y="1285862"/>
          <a:ext cx="914400" cy="357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+1 449,0</a:t>
          </a:r>
          <a:endParaRPr lang="ru-RU" sz="20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0.57031</cdr:x>
      <cdr:y>0.22105</cdr:y>
    </cdr:from>
    <cdr:to>
      <cdr:x>0.67031</cdr:x>
      <cdr:y>0.27368</cdr:y>
    </cdr:to>
    <cdr:sp macro="" textlink="">
      <cdr:nvSpPr>
        <cdr:cNvPr id="2" name="TextBox 1"/>
        <cdr:cNvSpPr txBox="1"/>
      </cdr:nvSpPr>
      <cdr:spPr>
        <a:xfrm xmlns:a="http://schemas.openxmlformats.org/drawingml/2006/main" rot="1094461">
          <a:off x="5214942" y="1500176"/>
          <a:ext cx="914400" cy="357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-179,3</a:t>
          </a:r>
          <a:endParaRPr lang="ru-RU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1AA8FE-0713-4D4D-8A83-F4F437195061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D84155-D0E6-47AF-9192-A2FA1EB76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F21D02-CDE1-4771-B23F-A25433310B1B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ED07CF6-42FF-4F7A-B76D-2CDAFE31B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CCF9E5-D8C3-4B80-88C1-A1C2792A75EC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7109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7110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C7135D-B754-49FF-8970-71735C054FD8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56325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6326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154E8C-EF03-4F33-9661-A992D69ECDD9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57349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7350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71AB76-2227-4D6A-8FCD-5FDFBC8BD80A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58373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8374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07C00A-B2F9-4132-85B4-1401A31E3548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59397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9398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14DACC-76D6-4599-9B35-9F5C32AF5395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60421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0422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8B6D8D-FA83-48E8-83E9-DFDA55C35B1C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61445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1446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E50AB3-A852-4394-9C39-61C3E01D4F68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62469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2470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F623CB-9269-4BDE-8151-0B8FABF1F29D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63493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3494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4A479-1D51-4D43-9923-2D3FF8BA5AE2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64517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4518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FA0401-50DC-432B-A41E-3E7AB321124D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65541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5542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84DA10-F9D4-48E8-83EB-01AECF0EFF64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8133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8134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1C5CFD-7B56-4C13-A072-385A81443ED3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66565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6566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67B957-204C-4B93-B87D-C0DA36905865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67589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7590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0CB21C-876E-404B-8547-6083EDA0076B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68613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8614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9919B1-70B0-4237-882E-C937A74C59B2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69637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9638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9F45B9-B9A1-4663-BFA9-DC4A6A1D3A2C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70661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0662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D2EDFE-574F-4B60-B895-5D0813705C9D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49157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9158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CDBC27-C50F-40B3-A7B9-2FE07B49DABC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50181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0182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B098AB-804C-4ECA-B084-ECACC1297A40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51205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1206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96A82F-1192-4BA6-B2D8-69471A250E77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52229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2230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554CD7-37B6-4D53-A895-45776591E2DE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53253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3254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F53AF9-5B43-4106-AD0A-12E181FFE3F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54277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4278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B94601-2B17-4EC3-923B-5D1F86FDCABC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55301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5302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 dirty="0">
                <a:latin typeface="Times New Roman" pitchFamily="18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 dirty="0">
                <a:latin typeface="Times New Roman" pitchFamily="18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 dirty="0">
                <a:latin typeface="Times New Roman" pitchFamily="18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 dirty="0">
                <a:latin typeface="Times New Roman" pitchFamily="18" charset="0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ru-RU" dirty="0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ru-RU" dirty="0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ru-RU" dirty="0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ru-RU" dirty="0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 dirty="0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 dirty="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 dirty="0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 dirty="0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 dirty="0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 dirty="0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 dirty="0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 dirty="0"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7" y="1381127"/>
            <a:ext cx="6253163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7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fld id="{F619B75E-B183-47A9-ABBD-817D2D8A71BA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05792-1FCB-43FF-8F62-9E5AD5239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B6A88-DACE-4FB9-BEBB-8E3762219D0F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7F1DA-8EFF-4518-8EA6-04D566831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41" y="228602"/>
            <a:ext cx="1871663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91" y="228602"/>
            <a:ext cx="5467351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F0C5-570C-49DB-98A2-C11D56696C5F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227AE-164A-4B42-89C6-8D9D3DD04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91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500191" y="1524002"/>
            <a:ext cx="7491412" cy="471487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1CA22-EB1E-4573-9B88-D032291B028D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8A1EE-D003-4A77-BD90-A94748C7D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500191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00188" y="1524001"/>
            <a:ext cx="3668712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3" y="1524001"/>
            <a:ext cx="3670300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500188" y="3957641"/>
            <a:ext cx="3668712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21303" y="3957641"/>
            <a:ext cx="3670300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7A465-7ED6-4D42-B61B-FBE0AE0DDF19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B740-0214-40D1-9294-51BF7DCF4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00191" y="228602"/>
            <a:ext cx="7491412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340B-14EC-4BBF-B0AC-4EC751EFE94B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51E1-9946-41EB-88E1-FE9A28D7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8F57D-9E93-4B73-BA7C-ED3EFCA617D8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6E022-27D7-447E-89B0-207166D0F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084D-D0B8-4AE5-88BD-3E34E28F0694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3F9D-28EB-426D-BF5A-FD1889365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2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3" y="1524002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8AA01-9690-4D15-B3D1-78AE4DD75D1C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DCB1-10B7-467E-B6D3-5FC099502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EBEF-5FE8-4204-B2A5-98C31B6EB5E9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F5C33-263D-4CE6-997A-35786A98D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C8D9E-420E-4D88-ABCD-2A0445B01D31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B353-4B19-460A-B46A-C02C4F52E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80B6C-9A69-4113-90DA-CBAF444703BF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B2BF4-96B2-4357-8724-47A501F3C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3D8E-67D7-4751-B258-17500D496065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E5733-DDD3-4EC5-A58C-2A874232D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6967-3482-4236-BC4D-761AC71A9606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6F402-BE63-46E7-A83D-D65AEED85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rgbClr val="FFFFFF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4198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 dirty="0">
                <a:latin typeface="Times New Roman" pitchFamily="18" charset="0"/>
              </a:endParaRPr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 dirty="0">
                <a:latin typeface="Times New Roman" pitchFamily="18" charset="0"/>
              </a:endParaRPr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199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199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 dirty="0">
                <a:latin typeface="Times New Roman" pitchFamily="18" charset="0"/>
              </a:endParaRPr>
            </a:p>
          </p:txBody>
        </p: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 dirty="0">
                <a:latin typeface="Times New Roman" pitchFamily="18" charset="0"/>
              </a:endParaRPr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0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0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0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0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0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0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1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1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1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1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14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  <p:sp>
          <p:nvSpPr>
            <p:cNvPr id="42015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dirty="0"/>
            </a:p>
          </p:txBody>
        </p:sp>
      </p:grpSp>
      <p:sp>
        <p:nvSpPr>
          <p:cNvPr id="266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01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6B07F975-44D6-4A6B-B5CE-215F51A9E93D}" type="datetime1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4201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02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DA17927B-0CA2-43A5-9453-C8FA40420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8" r:id="rId1"/>
    <p:sldLayoutId id="2147485459" r:id="rId2"/>
    <p:sldLayoutId id="2147485460" r:id="rId3"/>
    <p:sldLayoutId id="2147485461" r:id="rId4"/>
    <p:sldLayoutId id="2147485462" r:id="rId5"/>
    <p:sldLayoutId id="2147485463" r:id="rId6"/>
    <p:sldLayoutId id="2147485464" r:id="rId7"/>
    <p:sldLayoutId id="2147485465" r:id="rId8"/>
    <p:sldLayoutId id="2147485466" r:id="rId9"/>
    <p:sldLayoutId id="2147485467" r:id="rId10"/>
    <p:sldLayoutId id="2147485468" r:id="rId11"/>
    <p:sldLayoutId id="2147485469" r:id="rId12"/>
    <p:sldLayoutId id="2147485470" r:id="rId13"/>
    <p:sldLayoutId id="2147485471" r:id="rId14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0">
              <a:srgbClr val="FFFF66"/>
            </a:gs>
            <a:gs pos="50000">
              <a:srgbClr val="FFFFFF"/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4"/>
          <p:cNvSpPr txBox="1">
            <a:spLocks noChangeArrowheads="1"/>
          </p:cNvSpPr>
          <p:nvPr/>
        </p:nvSpPr>
        <p:spPr bwMode="auto">
          <a:xfrm>
            <a:off x="714375" y="214313"/>
            <a:ext cx="81438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+mj-lt"/>
              </a:rPr>
              <a:t>Основные параметры исполнения консолидированного бюджета </a:t>
            </a:r>
          </a:p>
          <a:p>
            <a:pPr algn="ctr">
              <a:defRPr/>
            </a:pPr>
            <a:r>
              <a:rPr lang="ru-RU" sz="2600" b="1" dirty="0">
                <a:latin typeface="+mj-lt"/>
              </a:rPr>
              <a:t>МО «Вешкаймский район»  в 2016 году (тыс.руб.)</a:t>
            </a:r>
          </a:p>
          <a:p>
            <a:pPr algn="ctr">
              <a:defRPr/>
            </a:pPr>
            <a:endParaRPr lang="ru-RU" sz="2000" b="1" dirty="0">
              <a:latin typeface="Franklin Gothic Book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10</a:t>
            </a:r>
          </a:p>
          <a:p>
            <a:endParaRPr lang="ru-RU" sz="120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0" y="28575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285750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Налог на имущество физических лиц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786063" y="1571625"/>
            <a:ext cx="4429125" cy="142875"/>
          </a:xfrm>
          <a:prstGeom prst="curvedDownArrow">
            <a:avLst/>
          </a:prstGeom>
          <a:solidFill>
            <a:sysClr val="windowText" lastClr="00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5357813" y="1143000"/>
            <a:ext cx="768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+24,2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11</a:t>
            </a:r>
          </a:p>
          <a:p>
            <a:endParaRPr lang="ru-RU" sz="120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0" y="28575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428625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Земельный налог 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714625" y="1357313"/>
            <a:ext cx="4572000" cy="285750"/>
          </a:xfrm>
          <a:prstGeom prst="curvedDownArrow">
            <a:avLst/>
          </a:prstGeom>
          <a:solidFill>
            <a:sysClr val="windowText" lastClr="00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4573588" y="90646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-393,3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12</a:t>
            </a:r>
          </a:p>
          <a:p>
            <a:endParaRPr lang="ru-RU" sz="120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0" y="28575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285750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Госпошлина 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rot="195108">
            <a:off x="2857500" y="1500188"/>
            <a:ext cx="4357688" cy="428625"/>
          </a:xfrm>
          <a:prstGeom prst="curvedDownArrow">
            <a:avLst/>
          </a:prstGeom>
          <a:solidFill>
            <a:srgbClr val="C0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4429125" y="1071563"/>
            <a:ext cx="71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-60,9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13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28575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685800" y="214313"/>
            <a:ext cx="84582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Доходы от использования имущества, находящегося в государственной и муниципальной собственности 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14</a:t>
            </a:r>
          </a:p>
          <a:p>
            <a:endParaRPr lang="ru-RU" sz="120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0" y="28575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285750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Плата за негативное воздействие </a:t>
            </a:r>
          </a:p>
          <a:p>
            <a:pPr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на окружающую среду(тыс.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571750" y="1428750"/>
            <a:ext cx="4357688" cy="358775"/>
          </a:xfrm>
          <a:prstGeom prst="curvedDownArrow">
            <a:avLst/>
          </a:prstGeom>
          <a:solidFill>
            <a:srgbClr val="C0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3714750" y="1428750"/>
            <a:ext cx="768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+16,5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15</a:t>
            </a:r>
          </a:p>
          <a:p>
            <a:endParaRPr lang="ru-RU" sz="120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0" y="28575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285750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Доходы от оказания платных услуг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928938" y="1643063"/>
            <a:ext cx="4214812" cy="285750"/>
          </a:xfrm>
          <a:prstGeom prst="curvedDownArrow">
            <a:avLst/>
          </a:prstGeom>
          <a:solidFill>
            <a:sysClr val="windowText" lastClr="00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4572000" y="1285875"/>
            <a:ext cx="896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+747,9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16</a:t>
            </a:r>
          </a:p>
          <a:p>
            <a:endParaRPr lang="ru-RU" sz="120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0" y="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285750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Доходы от продажи материальных и нематериальных активов 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rot="1774503">
            <a:off x="2859088" y="2154238"/>
            <a:ext cx="4860925" cy="708025"/>
          </a:xfrm>
          <a:prstGeom prst="curvedDownArrow">
            <a:avLst/>
          </a:prstGeom>
          <a:solidFill>
            <a:srgbClr val="C0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 rot="1824552">
            <a:off x="5094288" y="1735138"/>
            <a:ext cx="103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-3 108,6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17</a:t>
            </a:r>
          </a:p>
          <a:p>
            <a:endParaRPr lang="ru-RU" sz="120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0" y="28575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500063" y="357188"/>
            <a:ext cx="84582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Доходы от продажи земельных участков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643188" y="1428750"/>
            <a:ext cx="4500562" cy="357188"/>
          </a:xfrm>
          <a:prstGeom prst="curvedDownArrow">
            <a:avLst/>
          </a:prstGeom>
          <a:solidFill>
            <a:srgbClr val="C0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4572000" y="1500188"/>
            <a:ext cx="71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-15,3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18</a:t>
            </a:r>
          </a:p>
          <a:p>
            <a:endParaRPr lang="ru-RU" sz="1200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0" y="28575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285750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Штрафы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rot="783859">
            <a:off x="2819400" y="2117725"/>
            <a:ext cx="4214813" cy="142875"/>
          </a:xfrm>
          <a:prstGeom prst="curvedDownArrow">
            <a:avLst/>
          </a:prstGeom>
          <a:solidFill>
            <a:sysClr val="windowText" lastClr="00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4"/>
          <p:cNvSpPr>
            <a:spLocks noChangeArrowheads="1"/>
          </p:cNvSpPr>
          <p:nvPr/>
        </p:nvSpPr>
        <p:spPr bwMode="auto">
          <a:xfrm>
            <a:off x="428625" y="71438"/>
            <a:ext cx="8143875" cy="1428750"/>
          </a:xfrm>
          <a:prstGeom prst="horizontalScroll">
            <a:avLst>
              <a:gd name="adj" fmla="val 12500"/>
            </a:avLst>
          </a:prstGeom>
          <a:solidFill>
            <a:srgbClr val="FFFF66"/>
          </a:solidFill>
          <a:ln w="762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40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36" name="Rectangle 8"/>
          <p:cNvSpPr>
            <a:spLocks noChangeArrowheads="1"/>
          </p:cNvSpPr>
          <p:nvPr/>
        </p:nvSpPr>
        <p:spPr bwMode="auto">
          <a:xfrm>
            <a:off x="642938" y="357188"/>
            <a:ext cx="7858125" cy="830262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3486150" algn="l"/>
              </a:tabLst>
            </a:pPr>
            <a:r>
              <a:rPr lang="ru-RU" sz="1600" b="1">
                <a:cs typeface="Times New Roman" pitchFamily="18" charset="0"/>
              </a:rPr>
              <a:t>Мероприятия, направленные на увеличение доходов бюджета муниципального образования </a:t>
            </a:r>
          </a:p>
          <a:p>
            <a:pPr algn="ctr">
              <a:tabLst>
                <a:tab pos="3486150" algn="l"/>
              </a:tabLst>
            </a:pPr>
            <a:r>
              <a:rPr lang="ru-RU" sz="1600" b="1">
                <a:cs typeface="Times New Roman" pitchFamily="18" charset="0"/>
              </a:rPr>
              <a:t>«Вешкаймский район» Ульяновской области</a:t>
            </a:r>
            <a:endParaRPr lang="ru-RU"/>
          </a:p>
        </p:txBody>
      </p:sp>
      <p:sp>
        <p:nvSpPr>
          <p:cNvPr id="22534" name="Овал 400"/>
          <p:cNvSpPr>
            <a:spLocks noChangeAspect="1" noChangeArrowheads="1"/>
          </p:cNvSpPr>
          <p:nvPr/>
        </p:nvSpPr>
        <p:spPr bwMode="auto">
          <a:xfrm>
            <a:off x="142875" y="1428750"/>
            <a:ext cx="2857500" cy="17192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 lIns="365760" tIns="182880" rIns="182880" bIns="182880" anchor="ctr"/>
          <a:lstStyle/>
          <a:p>
            <a:pPr algn="just">
              <a:spcAft>
                <a:spcPts val="1000"/>
              </a:spcAft>
              <a:defRPr/>
            </a:pPr>
            <a:r>
              <a:rPr lang="ru-RU" sz="900" b="1" dirty="0">
                <a:latin typeface="Calibri" pitchFamily="34" charset="0"/>
              </a:rPr>
              <a:t>* Организация работы взаимодействия всех задействованных структур (органов) по противодействию схемам ухода от уплаты налогов и сборов, поступающих в бюджет муниципального образования</a:t>
            </a:r>
            <a:endParaRPr lang="ru-RU" dirty="0"/>
          </a:p>
        </p:txBody>
      </p:sp>
      <p:sp>
        <p:nvSpPr>
          <p:cNvPr id="44038" name="AutoShape 11"/>
          <p:cNvSpPr>
            <a:spLocks noChangeArrowheads="1"/>
          </p:cNvSpPr>
          <p:nvPr/>
        </p:nvSpPr>
        <p:spPr bwMode="auto">
          <a:xfrm>
            <a:off x="0" y="1214438"/>
            <a:ext cx="500063" cy="952500"/>
          </a:xfrm>
          <a:prstGeom prst="curvedRightArrow">
            <a:avLst>
              <a:gd name="adj1" fmla="val 36358"/>
              <a:gd name="adj2" fmla="val 72725"/>
              <a:gd name="adj3" fmla="val 33333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Oval 13"/>
          <p:cNvSpPr>
            <a:spLocks noChangeAspect="1" noChangeArrowheads="1"/>
          </p:cNvSpPr>
          <p:nvPr/>
        </p:nvSpPr>
        <p:spPr bwMode="auto">
          <a:xfrm>
            <a:off x="142875" y="3071813"/>
            <a:ext cx="3278188" cy="185737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 lIns="365760" tIns="182880" rIns="182880" bIns="182880" anchor="ctr"/>
          <a:lstStyle/>
          <a:p>
            <a:pPr algn="ctr">
              <a:spcAft>
                <a:spcPts val="1000"/>
              </a:spcAft>
              <a:defRPr/>
            </a:pPr>
            <a:r>
              <a:rPr lang="ru-RU" sz="900" b="1" dirty="0">
                <a:latin typeface="Calibri" pitchFamily="34" charset="0"/>
              </a:rPr>
              <a:t>*Проведение заседаний межведомственной комиссии по увеличению налоговых  и неналоговых поступлений в  бюджет муниципального образования (в т.ч с участием представителей федеральных структур)</a:t>
            </a:r>
            <a:endParaRPr lang="ru-RU" dirty="0"/>
          </a:p>
        </p:txBody>
      </p:sp>
      <p:sp>
        <p:nvSpPr>
          <p:cNvPr id="44040" name="AutoShape 6"/>
          <p:cNvSpPr>
            <a:spLocks noChangeArrowheads="1"/>
          </p:cNvSpPr>
          <p:nvPr/>
        </p:nvSpPr>
        <p:spPr bwMode="auto">
          <a:xfrm>
            <a:off x="142875" y="571500"/>
            <a:ext cx="357188" cy="3365500"/>
          </a:xfrm>
          <a:prstGeom prst="curvedRightArrow">
            <a:avLst>
              <a:gd name="adj1" fmla="val 83535"/>
              <a:gd name="adj2" fmla="val 200440"/>
              <a:gd name="adj3" fmla="val 46060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Oval 14"/>
          <p:cNvSpPr>
            <a:spLocks noChangeAspect="1" noChangeArrowheads="1"/>
          </p:cNvSpPr>
          <p:nvPr/>
        </p:nvSpPr>
        <p:spPr bwMode="auto">
          <a:xfrm>
            <a:off x="1143000" y="4857750"/>
            <a:ext cx="3078163" cy="17097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 lIns="365760" tIns="182880" rIns="182880" bIns="182880" anchor="ctr"/>
          <a:lstStyle/>
          <a:p>
            <a:pPr algn="just">
              <a:spcAft>
                <a:spcPts val="1000"/>
              </a:spcAft>
              <a:defRPr/>
            </a:pPr>
            <a:r>
              <a:rPr lang="ru-RU" sz="900" b="1" dirty="0">
                <a:latin typeface="Calibri" pitchFamily="34" charset="0"/>
              </a:rPr>
              <a:t>*Проведение информационно-разъяснительной работы в средствах массовой информации о законодательстве по налогам, о необходимости своевременной уплаты налогов и сборов, поступающих в бюджет муниципального образования «Вешкаймский район»</a:t>
            </a:r>
            <a:endParaRPr lang="ru-RU" dirty="0"/>
          </a:p>
        </p:txBody>
      </p:sp>
      <p:sp>
        <p:nvSpPr>
          <p:cNvPr id="44042" name="AutoShape 15"/>
          <p:cNvSpPr>
            <a:spLocks noChangeArrowheads="1"/>
          </p:cNvSpPr>
          <p:nvPr/>
        </p:nvSpPr>
        <p:spPr bwMode="auto">
          <a:xfrm rot="-217301">
            <a:off x="3355975" y="1352550"/>
            <a:ext cx="247650" cy="3654425"/>
          </a:xfrm>
          <a:prstGeom prst="downArrow">
            <a:avLst>
              <a:gd name="adj1" fmla="val 50000"/>
              <a:gd name="adj2" fmla="val 282285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44043" name="Oval 16"/>
          <p:cNvSpPr>
            <a:spLocks noChangeAspect="1" noChangeArrowheads="1"/>
          </p:cNvSpPr>
          <p:nvPr/>
        </p:nvSpPr>
        <p:spPr bwMode="auto">
          <a:xfrm>
            <a:off x="3571875" y="1714500"/>
            <a:ext cx="2492375" cy="30003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1F497D"/>
            </a:solidFill>
            <a:round/>
            <a:headEnd/>
            <a:tailEnd/>
          </a:ln>
        </p:spPr>
        <p:txBody>
          <a:bodyPr lIns="365760" tIns="182880" rIns="182880" bIns="182880" anchor="ctr"/>
          <a:lstStyle/>
          <a:p>
            <a:pPr algn="just">
              <a:spcAft>
                <a:spcPts val="1000"/>
              </a:spcAft>
            </a:pPr>
            <a:r>
              <a:rPr lang="ru-RU" sz="900" b="1">
                <a:latin typeface="Calibri" pitchFamily="34" charset="0"/>
              </a:rPr>
              <a:t>*Проведение информационно-разъяснительной работы с использованием средств массовой информации и информационно-телекоммуникационной сети «Интернет» о незаконности,</a:t>
            </a:r>
            <a:r>
              <a:rPr lang="ru-RU" sz="900">
                <a:latin typeface="Calibri" pitchFamily="34" charset="0"/>
              </a:rPr>
              <a:t> </a:t>
            </a:r>
            <a:r>
              <a:rPr lang="ru-RU" sz="900" b="1">
                <a:latin typeface="Calibri" pitchFamily="34" charset="0"/>
              </a:rPr>
              <a:t>об</a:t>
            </a:r>
            <a:r>
              <a:rPr lang="ru-RU" sz="900">
                <a:latin typeface="Calibri" pitchFamily="34" charset="0"/>
              </a:rPr>
              <a:t> </a:t>
            </a:r>
            <a:r>
              <a:rPr lang="ru-RU" sz="900" b="1">
                <a:latin typeface="Calibri" pitchFamily="34" charset="0"/>
              </a:rPr>
              <a:t>общественной опасности и неблагоприятности</a:t>
            </a:r>
            <a:r>
              <a:rPr lang="ru-RU" sz="900">
                <a:latin typeface="Calibri" pitchFamily="34" charset="0"/>
              </a:rPr>
              <a:t> </a:t>
            </a:r>
            <a:r>
              <a:rPr lang="ru-RU" sz="900" b="1">
                <a:latin typeface="Calibri" pitchFamily="34" charset="0"/>
              </a:rPr>
              <a:t>последствий</a:t>
            </a:r>
            <a:r>
              <a:rPr lang="ru-RU" sz="900">
                <a:latin typeface="Calibri" pitchFamily="34" charset="0"/>
              </a:rPr>
              <a:t> </a:t>
            </a:r>
            <a:r>
              <a:rPr lang="ru-RU" sz="900" b="1">
                <a:latin typeface="Calibri" pitchFamily="34" charset="0"/>
              </a:rPr>
              <a:t>получения работниками</a:t>
            </a:r>
            <a:r>
              <a:rPr lang="ru-RU" sz="900">
                <a:latin typeface="Calibri" pitchFamily="34" charset="0"/>
              </a:rPr>
              <a:t> </a:t>
            </a:r>
            <a:r>
              <a:rPr lang="ru-RU" sz="900" b="1">
                <a:latin typeface="Calibri" pitchFamily="34" charset="0"/>
              </a:rPr>
              <a:t>«теневой» заработной платы</a:t>
            </a:r>
            <a:endParaRPr lang="ru-RU"/>
          </a:p>
        </p:txBody>
      </p:sp>
      <p:sp>
        <p:nvSpPr>
          <p:cNvPr id="44044" name="AutoShape 17"/>
          <p:cNvSpPr>
            <a:spLocks noChangeArrowheads="1"/>
          </p:cNvSpPr>
          <p:nvPr/>
        </p:nvSpPr>
        <p:spPr bwMode="auto">
          <a:xfrm>
            <a:off x="4786313" y="1357313"/>
            <a:ext cx="257175" cy="357187"/>
          </a:xfrm>
          <a:prstGeom prst="downArrow">
            <a:avLst>
              <a:gd name="adj1" fmla="val 50000"/>
              <a:gd name="adj2" fmla="val 33951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22542" name="Oval 20"/>
          <p:cNvSpPr>
            <a:spLocks noChangeAspect="1" noChangeArrowheads="1"/>
          </p:cNvSpPr>
          <p:nvPr/>
        </p:nvSpPr>
        <p:spPr bwMode="auto">
          <a:xfrm>
            <a:off x="6286500" y="1500188"/>
            <a:ext cx="2692400" cy="187166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 lIns="365760" tIns="182880" rIns="182880" bIns="182880" anchor="ctr"/>
          <a:lstStyle/>
          <a:p>
            <a:pPr algn="just">
              <a:spcAft>
                <a:spcPts val="1000"/>
              </a:spcAft>
              <a:defRPr/>
            </a:pPr>
            <a:r>
              <a:rPr lang="ru-RU" sz="900" b="1" dirty="0">
                <a:latin typeface="Calibri" pitchFamily="34" charset="0"/>
              </a:rPr>
              <a:t>*Выявление бесхозяйных объектов недвижимости расположенных на территории муниципального образования «Вешкаймский район», с целью дальнейшего оформления прав муниципальной собственности на бесхозяйный объект</a:t>
            </a:r>
            <a:endParaRPr lang="ru-RU" dirty="0"/>
          </a:p>
        </p:txBody>
      </p:sp>
      <p:sp>
        <p:nvSpPr>
          <p:cNvPr id="22543" name="Oval 21"/>
          <p:cNvSpPr>
            <a:spLocks noChangeAspect="1" noChangeArrowheads="1"/>
          </p:cNvSpPr>
          <p:nvPr/>
        </p:nvSpPr>
        <p:spPr bwMode="auto">
          <a:xfrm>
            <a:off x="6281738" y="3429000"/>
            <a:ext cx="2862262" cy="302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 lIns="365760" tIns="182880" rIns="182880" bIns="182880" anchor="ctr"/>
          <a:lstStyle/>
          <a:p>
            <a:pPr>
              <a:spcAft>
                <a:spcPts val="1000"/>
              </a:spcAft>
              <a:defRPr/>
            </a:pPr>
            <a:r>
              <a:rPr lang="ru-RU" sz="900" b="1" dirty="0">
                <a:latin typeface="Calibri" pitchFamily="34" charset="0"/>
              </a:rPr>
              <a:t>* Проведение работы по выявлению действующих на территории </a:t>
            </a:r>
            <a:r>
              <a:rPr lang="ru-RU" sz="900" b="1" dirty="0" err="1">
                <a:latin typeface="Calibri" pitchFamily="34" charset="0"/>
              </a:rPr>
              <a:t>Вешкаймского</a:t>
            </a:r>
            <a:r>
              <a:rPr lang="ru-RU" sz="900" b="1" dirty="0">
                <a:latin typeface="Calibri" pitchFamily="34" charset="0"/>
              </a:rPr>
              <a:t> района филиалов и структурных подразделений юридических лиц, зарегистрированных за пределами муниципального образования «Вешкаймский район», с целью обеспечения полноты и своевременности уплаты ими налога на доходы физических лиц в консолидированный бюджет муниципального образования «Вешкаймский район»</a:t>
            </a:r>
            <a:endParaRPr lang="ru-RU" dirty="0"/>
          </a:p>
        </p:txBody>
      </p:sp>
      <p:sp>
        <p:nvSpPr>
          <p:cNvPr id="22544" name="Oval 18"/>
          <p:cNvSpPr>
            <a:spLocks noChangeAspect="1" noChangeArrowheads="1"/>
          </p:cNvSpPr>
          <p:nvPr/>
        </p:nvSpPr>
        <p:spPr bwMode="auto">
          <a:xfrm>
            <a:off x="4214813" y="4714875"/>
            <a:ext cx="2571750" cy="16843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 lIns="365760" tIns="182880" rIns="182880" bIns="182880" anchor="ctr"/>
          <a:lstStyle/>
          <a:p>
            <a:pPr algn="just">
              <a:spcAft>
                <a:spcPts val="1000"/>
              </a:spcAft>
              <a:defRPr/>
            </a:pPr>
            <a:r>
              <a:rPr lang="ru-RU" sz="900" b="1" dirty="0">
                <a:latin typeface="Calibri" pitchFamily="34" charset="0"/>
              </a:rPr>
              <a:t>* Проведение рейдов по инвентаризации территории муниципального образования «Вешкаймский район» </a:t>
            </a:r>
            <a:endParaRPr lang="ru-RU" sz="900" b="1" i="1" dirty="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44048" name="AutoShape 19"/>
          <p:cNvSpPr>
            <a:spLocks noChangeArrowheads="1"/>
          </p:cNvSpPr>
          <p:nvPr/>
        </p:nvSpPr>
        <p:spPr bwMode="auto">
          <a:xfrm rot="225252" flipH="1">
            <a:off x="6113463" y="1352550"/>
            <a:ext cx="244475" cy="3452813"/>
          </a:xfrm>
          <a:prstGeom prst="downArrow">
            <a:avLst>
              <a:gd name="adj1" fmla="val 50000"/>
              <a:gd name="adj2" fmla="val 350011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44049" name="AutoShape 5"/>
          <p:cNvSpPr>
            <a:spLocks noChangeArrowheads="1"/>
          </p:cNvSpPr>
          <p:nvPr/>
        </p:nvSpPr>
        <p:spPr bwMode="auto">
          <a:xfrm>
            <a:off x="8643938" y="500063"/>
            <a:ext cx="357187" cy="4071937"/>
          </a:xfrm>
          <a:prstGeom prst="curvedLeftArrow">
            <a:avLst>
              <a:gd name="adj1" fmla="val 60589"/>
              <a:gd name="adj2" fmla="val 146089"/>
              <a:gd name="adj3" fmla="val 33333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0" name="AutoShape 10"/>
          <p:cNvSpPr>
            <a:spLocks noChangeArrowheads="1"/>
          </p:cNvSpPr>
          <p:nvPr/>
        </p:nvSpPr>
        <p:spPr bwMode="auto">
          <a:xfrm>
            <a:off x="8572500" y="1143000"/>
            <a:ext cx="457200" cy="952500"/>
          </a:xfrm>
          <a:prstGeom prst="curvedLeftArrow">
            <a:avLst>
              <a:gd name="adj1" fmla="val 41667"/>
              <a:gd name="adj2" fmla="val 83333"/>
              <a:gd name="adj3" fmla="val 33333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1" name="TextBox 19"/>
          <p:cNvSpPr txBox="1">
            <a:spLocks noChangeArrowheads="1"/>
          </p:cNvSpPr>
          <p:nvPr/>
        </p:nvSpPr>
        <p:spPr bwMode="auto">
          <a:xfrm>
            <a:off x="0" y="0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19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2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71438"/>
          <a:ext cx="9144000" cy="678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685800" y="214313"/>
            <a:ext cx="84582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ts val="0"/>
              </a:spcBef>
              <a:buClr>
                <a:schemeClr val="hlink"/>
              </a:buClr>
              <a:defRPr/>
            </a:pPr>
            <a:r>
              <a:rPr lang="ru-RU" sz="2800" b="1" kern="0" dirty="0">
                <a:latin typeface="+mj-lt"/>
                <a:cs typeface="Arial" charset="0"/>
              </a:rPr>
              <a:t>Исполнение плана собственных доходов бюджета МО «Вешкаймский район»</a:t>
            </a:r>
            <a:r>
              <a:rPr lang="en-US" sz="2800" b="1" kern="0" dirty="0">
                <a:latin typeface="+mj-lt"/>
                <a:cs typeface="Arial" charset="0"/>
              </a:rPr>
              <a:t> </a:t>
            </a:r>
            <a:r>
              <a:rPr lang="ru-RU" sz="2800" b="1" kern="0" dirty="0">
                <a:latin typeface="+mj-lt"/>
                <a:cs typeface="Arial" charset="0"/>
              </a:rPr>
              <a:t>(тыс. руб.)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20</a:t>
            </a:r>
          </a:p>
          <a:p>
            <a:endParaRPr lang="ru-RU" sz="1200"/>
          </a:p>
        </p:txBody>
      </p:sp>
      <p:sp>
        <p:nvSpPr>
          <p:cNvPr id="17412" name="Подзаголовок 8"/>
          <p:cNvSpPr txBox="1">
            <a:spLocks/>
          </p:cNvSpPr>
          <p:nvPr/>
        </p:nvSpPr>
        <p:spPr bwMode="auto">
          <a:xfrm>
            <a:off x="357188" y="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defRPr/>
            </a:pPr>
            <a:r>
              <a:rPr lang="ru-RU" sz="2800" b="1" dirty="0">
                <a:latin typeface="+mj-lt"/>
              </a:rPr>
              <a:t>Расходы консолидированного бюджета </a:t>
            </a:r>
          </a:p>
          <a:p>
            <a:pPr algn="ctr">
              <a:defRPr/>
            </a:pPr>
            <a:r>
              <a:rPr lang="ru-RU" sz="2800" b="1" dirty="0">
                <a:latin typeface="+mj-lt"/>
              </a:rPr>
              <a:t>МО «Вешкаймский район» за 2016 год (тыс.руб.)</a:t>
            </a: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357188"/>
          <a:ext cx="9144000" cy="678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2"/>
          <p:cNvGraphicFramePr>
            <a:graphicFrameLocks/>
          </p:cNvGraphicFramePr>
          <p:nvPr/>
        </p:nvGraphicFramePr>
        <p:xfrm>
          <a:off x="0" y="85725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0" y="0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88" y="142875"/>
            <a:ext cx="6858000" cy="1089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160" b="1" dirty="0">
                <a:solidFill>
                  <a:prstClr val="black"/>
                </a:solidFill>
                <a:latin typeface="+mn-lt"/>
              </a:rPr>
              <a:t>Структура расходов консолидированного</a:t>
            </a:r>
            <a:r>
              <a:rPr lang="en-US" sz="216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ru-RU" sz="2160" b="1" dirty="0">
                <a:solidFill>
                  <a:prstClr val="black"/>
                </a:solidFill>
                <a:latin typeface="+mn-lt"/>
              </a:rPr>
              <a:t>бюджета МО «Вешкаймский район» в 2016 году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160" b="1" dirty="0">
                <a:solidFill>
                  <a:prstClr val="black"/>
                </a:solidFill>
                <a:latin typeface="+mn-lt"/>
              </a:rPr>
              <a:t>(тыс. руб.)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4"/>
          <p:cNvSpPr txBox="1">
            <a:spLocks noChangeArrowheads="1"/>
          </p:cNvSpPr>
          <p:nvPr/>
        </p:nvSpPr>
        <p:spPr bwMode="auto">
          <a:xfrm>
            <a:off x="785813" y="0"/>
            <a:ext cx="81438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+mj-lt"/>
              </a:rPr>
              <a:t>Финансовая помощь консолидированному бюджету муниципального образования «Вешкаймский район» </a:t>
            </a:r>
          </a:p>
          <a:p>
            <a:pPr algn="ctr">
              <a:defRPr/>
            </a:pPr>
            <a:r>
              <a:rPr lang="ru-RU" sz="2800" b="1" dirty="0">
                <a:latin typeface="+mj-lt"/>
              </a:rPr>
              <a:t>В 2016 году. (тыс.руб.)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000100" y="2071678"/>
          <a:ext cx="75009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060" name="TextBox 7"/>
          <p:cNvSpPr txBox="1">
            <a:spLocks noChangeArrowheads="1"/>
          </p:cNvSpPr>
          <p:nvPr/>
        </p:nvSpPr>
        <p:spPr bwMode="auto">
          <a:xfrm>
            <a:off x="0" y="0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22</a:t>
            </a:r>
          </a:p>
        </p:txBody>
      </p:sp>
      <p:grpSp>
        <p:nvGrpSpPr>
          <p:cNvPr id="45061" name="Группа 8"/>
          <p:cNvGrpSpPr>
            <a:grpSpLocks/>
          </p:cNvGrpSpPr>
          <p:nvPr/>
        </p:nvGrpSpPr>
        <p:grpSpPr bwMode="auto">
          <a:xfrm>
            <a:off x="1000125" y="3357563"/>
            <a:ext cx="3714750" cy="1571625"/>
            <a:chOff x="-714375" y="1928832"/>
            <a:chExt cx="3714776" cy="157164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-714375" y="1928832"/>
              <a:ext cx="3714776" cy="157164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-714375" y="2000270"/>
              <a:ext cx="2286016" cy="14176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tIns="91440" bIns="914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  <a:cs typeface="Arial" pitchFamily="34" charset="0"/>
                </a:rPr>
                <a:t>Прочие безвозмездные поступления </a:t>
              </a:r>
            </a:p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  <a:cs typeface="Arial" pitchFamily="34" charset="0"/>
                </a:rPr>
                <a:t>5 780,6</a:t>
              </a:r>
            </a:p>
          </p:txBody>
        </p:sp>
      </p:grpSp>
      <p:grpSp>
        <p:nvGrpSpPr>
          <p:cNvPr id="45062" name="Группа 14"/>
          <p:cNvGrpSpPr>
            <a:grpSpLocks/>
          </p:cNvGrpSpPr>
          <p:nvPr/>
        </p:nvGrpSpPr>
        <p:grpSpPr bwMode="auto">
          <a:xfrm>
            <a:off x="4714875" y="3357563"/>
            <a:ext cx="3762375" cy="1571625"/>
            <a:chOff x="7905832" y="3500463"/>
            <a:chExt cx="3762331" cy="1571640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7905832" y="3500463"/>
              <a:ext cx="3762331" cy="157164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9191692" y="3571901"/>
              <a:ext cx="2465359" cy="14176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tIns="91440" bIns="91440" spcCol="1270" anchor="ctr"/>
            <a:lstStyle/>
            <a:p>
              <a:pPr>
                <a:spcAft>
                  <a:spcPts val="0"/>
                </a:spcAft>
                <a:defRPr/>
              </a:pPr>
              <a:r>
                <a:rPr lang="ru-RU" sz="2000" b="1" dirty="0">
                  <a:cs typeface="Arial" pitchFamily="34" charset="0"/>
                </a:rPr>
                <a:t>Возврат остатков субсидий и субвенций 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ru-RU" sz="2000" b="1" dirty="0">
                  <a:cs typeface="Arial" pitchFamily="34" charset="0"/>
                </a:rPr>
                <a:t>прошлых лет 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ru-RU" sz="2000" b="1" dirty="0">
                  <a:cs typeface="Arial" pitchFamily="34" charset="0"/>
                </a:rPr>
                <a:t>-878,1</a:t>
              </a:r>
            </a:p>
          </p:txBody>
        </p:sp>
      </p:grpSp>
      <p:grpSp>
        <p:nvGrpSpPr>
          <p:cNvPr id="45063" name="Группа 17"/>
          <p:cNvGrpSpPr>
            <a:grpSpLocks/>
          </p:cNvGrpSpPr>
          <p:nvPr/>
        </p:nvGrpSpPr>
        <p:grpSpPr bwMode="auto">
          <a:xfrm>
            <a:off x="3214688" y="3214688"/>
            <a:ext cx="2786062" cy="1857375"/>
            <a:chOff x="7905831" y="3500463"/>
            <a:chExt cx="3762332" cy="157164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7905831" y="3500463"/>
              <a:ext cx="3762332" cy="15716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7905831" y="3571657"/>
              <a:ext cx="3751614" cy="14185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tIns="91440" bIns="91440" spcCol="127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ru-RU" sz="2000" b="1" dirty="0">
                  <a:cs typeface="Arial" pitchFamily="34" charset="0"/>
                </a:rPr>
                <a:t>Безвозмездные</a:t>
              </a:r>
            </a:p>
            <a:p>
              <a:pPr algn="ctr">
                <a:spcAft>
                  <a:spcPts val="0"/>
                </a:spcAft>
                <a:defRPr/>
              </a:pPr>
              <a:r>
                <a:rPr lang="ru-RU" sz="2000" b="1" dirty="0">
                  <a:cs typeface="Arial" pitchFamily="34" charset="0"/>
                </a:rPr>
                <a:t>поступления </a:t>
              </a:r>
            </a:p>
            <a:p>
              <a:pPr algn="ctr">
                <a:spcAft>
                  <a:spcPts val="0"/>
                </a:spcAft>
                <a:defRPr/>
              </a:pPr>
              <a:r>
                <a:rPr lang="ru-RU" sz="2000" b="1" dirty="0">
                  <a:cs typeface="Arial" pitchFamily="34" charset="0"/>
                </a:rPr>
                <a:t>359 798,6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24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357188" y="142875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Образование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25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71438"/>
          <a:ext cx="9144000" cy="678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357188" y="142875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Национальная экономика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26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357188" y="142875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Жилищно-коммунальное хозяйство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27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357188" y="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Культура, кинематография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28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357188" y="142875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Социальная политика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29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357188" y="142875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Национальная безопасность и правоохранительная деятельная 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30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428625" y="285750"/>
            <a:ext cx="8458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Оптимизация бюджетных расходов по консолидированному бюджету муниципального образования «Вешкаймский район» 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0" y="0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3</a:t>
            </a:r>
            <a:endParaRPr lang="en-US" sz="1200"/>
          </a:p>
        </p:txBody>
      </p:sp>
      <p:graphicFrame>
        <p:nvGraphicFramePr>
          <p:cNvPr id="4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285750"/>
          <a:ext cx="91440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2"/>
          <p:cNvGraphicFramePr>
            <a:graphicFrameLocks/>
          </p:cNvGraphicFramePr>
          <p:nvPr/>
        </p:nvGraphicFramePr>
        <p:xfrm>
          <a:off x="0" y="0"/>
          <a:ext cx="9144000" cy="707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0" y="0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5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71438"/>
          <a:ext cx="9144000" cy="678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285750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НДФЛ 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6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71438"/>
          <a:ext cx="9144000" cy="678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285750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ЕНВД 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7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28575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285750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Акцизы на нефтепродукты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8</a:t>
            </a:r>
          </a:p>
          <a:p>
            <a:endParaRPr lang="ru-RU" sz="120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214313"/>
          <a:ext cx="9144000" cy="678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285750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Патентная система налогообложения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0" y="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Слайд 9</a:t>
            </a:r>
          </a:p>
          <a:p>
            <a:endParaRPr lang="ru-RU" sz="120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0" y="285750"/>
          <a:ext cx="9144000" cy="678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одзаголовок 8"/>
          <p:cNvSpPr txBox="1">
            <a:spLocks/>
          </p:cNvSpPr>
          <p:nvPr/>
        </p:nvSpPr>
        <p:spPr bwMode="auto">
          <a:xfrm>
            <a:off x="285750" y="285750"/>
            <a:ext cx="8458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>
                <a:latin typeface="+mj-lt"/>
                <a:cs typeface="Arial" charset="0"/>
              </a:rPr>
              <a:t>ЕСХН (тыс. руб.)</a:t>
            </a:r>
            <a:endParaRPr lang="ru-RU" sz="2800" b="1" kern="0" dirty="0">
              <a:latin typeface="+mj-lt"/>
              <a:cs typeface="Arial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rot="20844928">
            <a:off x="2836863" y="1804988"/>
            <a:ext cx="4143375" cy="273050"/>
          </a:xfrm>
          <a:prstGeom prst="curvedDownArrow">
            <a:avLst/>
          </a:prstGeom>
          <a:solidFill>
            <a:sysClr val="windowText" lastClr="00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 rot="-828386">
            <a:off x="4368800" y="1306513"/>
            <a:ext cx="895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+342,5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1_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6230</TotalTime>
  <Words>803</Words>
  <Application>Microsoft Office PowerPoint</Application>
  <PresentationFormat>Экран (4:3)</PresentationFormat>
  <Paragraphs>215</Paragraphs>
  <Slides>29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Times New Roman</vt:lpstr>
      <vt:lpstr>Wingdings</vt:lpstr>
      <vt:lpstr>Calibri</vt:lpstr>
      <vt:lpstr>Franklin Gothic Book</vt:lpstr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MU FU administracii MO "Veshkaymskiy rayon"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kAZNA</dc:creator>
  <cp:lastModifiedBy>Мороз Юлия Владимировна</cp:lastModifiedBy>
  <cp:revision>333</cp:revision>
  <dcterms:created xsi:type="dcterms:W3CDTF">2013-12-19T11:06:10Z</dcterms:created>
  <dcterms:modified xsi:type="dcterms:W3CDTF">2017-02-15T06:30:47Z</dcterms:modified>
</cp:coreProperties>
</file>